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4" r:id="rId6"/>
    <p:sldId id="257" r:id="rId7"/>
    <p:sldId id="265" r:id="rId8"/>
    <p:sldId id="261" r:id="rId9"/>
    <p:sldId id="262" r:id="rId10"/>
    <p:sldId id="263" r:id="rId11"/>
    <p:sldId id="266" r:id="rId12"/>
    <p:sldId id="268" r:id="rId13"/>
    <p:sldId id="269" r:id="rId14"/>
    <p:sldId id="275" r:id="rId15"/>
    <p:sldId id="276" r:id="rId16"/>
    <p:sldId id="277" r:id="rId17"/>
    <p:sldId id="278" r:id="rId18"/>
    <p:sldId id="279" r:id="rId19"/>
    <p:sldId id="280" r:id="rId20"/>
    <p:sldId id="281" r:id="rId21"/>
    <p:sldId id="271" r:id="rId22"/>
    <p:sldId id="272" r:id="rId23"/>
    <p:sldId id="273" r:id="rId24"/>
    <p:sldId id="274" r:id="rId25"/>
    <p:sldId id="267" r:id="rId26"/>
    <p:sldId id="270"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6E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70" d="100"/>
          <a:sy n="70" d="100"/>
        </p:scale>
        <p:origin x="1111"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9175-50E5-100B-96BE-B9FFB31F78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4F2D8E-E749-5117-5692-6795C1E326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52CB0A-55EC-84E3-3016-B10244908081}"/>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5" name="Footer Placeholder 4">
            <a:extLst>
              <a:ext uri="{FF2B5EF4-FFF2-40B4-BE49-F238E27FC236}">
                <a16:creationId xmlns:a16="http://schemas.microsoft.com/office/drawing/2014/main" id="{9B8D76C0-0E02-90C2-4200-5C489DAD80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3906D1-CD7F-DE11-8C2D-5EF945F40C36}"/>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771561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C28FE-BCF2-66E6-55C5-AA5EAE3C37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392D3A-E3E6-6BF7-94F5-158D9F7178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111CB9-29BF-C9BD-CE81-4EAAC964C5AC}"/>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5" name="Footer Placeholder 4">
            <a:extLst>
              <a:ext uri="{FF2B5EF4-FFF2-40B4-BE49-F238E27FC236}">
                <a16:creationId xmlns:a16="http://schemas.microsoft.com/office/drawing/2014/main" id="{7CB15399-3FE1-FECA-2355-846E4D600C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D3C952-083A-E2AC-933F-79F3CCE1AED9}"/>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1122112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D833EE-62A1-02D2-E2CA-8A60329113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25FED9-F85C-E14D-1D89-BDE6BF7501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673CAC-279A-45FE-AD43-AC17EF085AB9}"/>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5" name="Footer Placeholder 4">
            <a:extLst>
              <a:ext uri="{FF2B5EF4-FFF2-40B4-BE49-F238E27FC236}">
                <a16:creationId xmlns:a16="http://schemas.microsoft.com/office/drawing/2014/main" id="{52448155-B7E7-93EE-E6F1-11BF6F6780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D326E3-A6D5-54FA-3517-39BFD3236862}"/>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1773296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AF19-3E3A-0596-1E9E-D5CD430FC7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54B49A-07DB-6259-0099-7971E77A51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39E9E2-ED9B-FF9F-59A0-593B6FDC5757}"/>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5" name="Footer Placeholder 4">
            <a:extLst>
              <a:ext uri="{FF2B5EF4-FFF2-40B4-BE49-F238E27FC236}">
                <a16:creationId xmlns:a16="http://schemas.microsoft.com/office/drawing/2014/main" id="{A3830951-2578-4592-8219-69BCBF11F5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7C4841-34EF-55F6-1A80-091885525E85}"/>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3849216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1182-59E9-D29C-5073-F6691D260E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A458FE-7249-3418-4AD8-B59E0D89DB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BBDC4-4BA2-DE3A-0E74-AC82B53B244B}"/>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5" name="Footer Placeholder 4">
            <a:extLst>
              <a:ext uri="{FF2B5EF4-FFF2-40B4-BE49-F238E27FC236}">
                <a16:creationId xmlns:a16="http://schemas.microsoft.com/office/drawing/2014/main" id="{26F092DC-2E73-BCF3-8981-5EE02C16BB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AEAF6C-DE44-393F-0556-CB653E77C1BF}"/>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4006955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DDD0-7B09-D6B1-C511-F65872FE2E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D23EF1-7CE8-70B0-5CD0-494591B584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7FA9AA-A352-8856-819B-34005CE59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11224AC-BABF-42AF-7946-63C0DE5EA21A}"/>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6" name="Footer Placeholder 5">
            <a:extLst>
              <a:ext uri="{FF2B5EF4-FFF2-40B4-BE49-F238E27FC236}">
                <a16:creationId xmlns:a16="http://schemas.microsoft.com/office/drawing/2014/main" id="{77F0ED8B-483D-D0F1-6416-CA5C4C51F9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D6C0E2-7BE3-8AD8-13A5-CECAE12B3EF2}"/>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1660556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0BFE-34A9-E578-DA78-E7B7205C42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2A51F8-141F-A610-601F-6A43A401A1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AB648F-E1FB-5623-EDBA-C978F8D27D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16ED5A-3E27-4642-1642-8DF656FA08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824BC-EAA4-CE09-2E93-1E292D1CCB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9823322-9EA3-71E0-2731-4693AD412010}"/>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8" name="Footer Placeholder 7">
            <a:extLst>
              <a:ext uri="{FF2B5EF4-FFF2-40B4-BE49-F238E27FC236}">
                <a16:creationId xmlns:a16="http://schemas.microsoft.com/office/drawing/2014/main" id="{8C0F1C52-2F23-6988-8E98-694EE6DE427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C5D175-3924-1A26-F1FA-1D205C21BA9A}"/>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2480872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E60C-A64F-275C-D6BD-5374397D601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94BB7E-276D-11A2-5C83-848EAEF4A96A}"/>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4" name="Footer Placeholder 3">
            <a:extLst>
              <a:ext uri="{FF2B5EF4-FFF2-40B4-BE49-F238E27FC236}">
                <a16:creationId xmlns:a16="http://schemas.microsoft.com/office/drawing/2014/main" id="{506718F6-9B5C-FE8B-9140-83B56F8E57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415DED-A42E-EFAA-5C46-9C270CF72C12}"/>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937717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E9DBA1-094A-589A-27CA-75AF57F955BA}"/>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3" name="Footer Placeholder 2">
            <a:extLst>
              <a:ext uri="{FF2B5EF4-FFF2-40B4-BE49-F238E27FC236}">
                <a16:creationId xmlns:a16="http://schemas.microsoft.com/office/drawing/2014/main" id="{0D5F54AC-C5B6-4F5B-19D1-E6649D96BF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C4A8375-DCFC-68D2-784F-8274131F71DB}"/>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33931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0EAD-B925-F100-C530-693A4BD1C3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C47545-E499-344E-2698-74007B6DDE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F4AEA2-98A1-5C9E-7B31-E1440654D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31917-7C3F-9F14-0C75-5F1A6F0C57F3}"/>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6" name="Footer Placeholder 5">
            <a:extLst>
              <a:ext uri="{FF2B5EF4-FFF2-40B4-BE49-F238E27FC236}">
                <a16:creationId xmlns:a16="http://schemas.microsoft.com/office/drawing/2014/main" id="{0A0D6E4D-82FC-CFE7-8FD6-F88690BA70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37603D-EDC6-1B97-5845-2CC29A086980}"/>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1328008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45C0-3B9B-A3F0-E21E-1B5B27E62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8F1E236-9A3C-6AD5-1018-5540679FE3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A939A3-FC79-373B-4D65-2CDB382619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F075F-7129-7F94-291F-83834C0B6F46}"/>
              </a:ext>
            </a:extLst>
          </p:cNvPr>
          <p:cNvSpPr>
            <a:spLocks noGrp="1"/>
          </p:cNvSpPr>
          <p:nvPr>
            <p:ph type="dt" sz="half" idx="10"/>
          </p:nvPr>
        </p:nvSpPr>
        <p:spPr/>
        <p:txBody>
          <a:bodyPr/>
          <a:lstStyle/>
          <a:p>
            <a:fld id="{BB150500-7FE5-48FD-8758-55C58DC302E7}" type="datetimeFigureOut">
              <a:rPr lang="en-IN" smtClean="0"/>
              <a:t>16-09-2022</a:t>
            </a:fld>
            <a:endParaRPr lang="en-IN"/>
          </a:p>
        </p:txBody>
      </p:sp>
      <p:sp>
        <p:nvSpPr>
          <p:cNvPr id="6" name="Footer Placeholder 5">
            <a:extLst>
              <a:ext uri="{FF2B5EF4-FFF2-40B4-BE49-F238E27FC236}">
                <a16:creationId xmlns:a16="http://schemas.microsoft.com/office/drawing/2014/main" id="{4D412206-81A8-628F-1393-E627F68828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9AFA40-C41D-CBD6-C4F6-99033EA3F183}"/>
              </a:ext>
            </a:extLst>
          </p:cNvPr>
          <p:cNvSpPr>
            <a:spLocks noGrp="1"/>
          </p:cNvSpPr>
          <p:nvPr>
            <p:ph type="sldNum" sz="quarter" idx="12"/>
          </p:nvPr>
        </p:nvSpPr>
        <p:spPr/>
        <p:txBody>
          <a:bodyPr/>
          <a:lstStyle/>
          <a:p>
            <a:fld id="{9774E774-EFDD-4173-898D-BA60DBBB67D0}" type="slidenum">
              <a:rPr lang="en-IN" smtClean="0"/>
              <a:t>‹#›</a:t>
            </a:fld>
            <a:endParaRPr lang="en-IN"/>
          </a:p>
        </p:txBody>
      </p:sp>
    </p:spTree>
    <p:extLst>
      <p:ext uri="{BB962C8B-B14F-4D97-AF65-F5344CB8AC3E}">
        <p14:creationId xmlns:p14="http://schemas.microsoft.com/office/powerpoint/2010/main" val="3284608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B611A-079F-05CA-EF9D-F86FCBA9E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800203-544F-BA92-3BA3-7F40F509D8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3D01C0-FFC4-7782-5B2E-B1DF5730D6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50500-7FE5-48FD-8758-55C58DC302E7}" type="datetimeFigureOut">
              <a:rPr lang="en-IN" smtClean="0"/>
              <a:t>16-09-2022</a:t>
            </a:fld>
            <a:endParaRPr lang="en-IN"/>
          </a:p>
        </p:txBody>
      </p:sp>
      <p:sp>
        <p:nvSpPr>
          <p:cNvPr id="5" name="Footer Placeholder 4">
            <a:extLst>
              <a:ext uri="{FF2B5EF4-FFF2-40B4-BE49-F238E27FC236}">
                <a16:creationId xmlns:a16="http://schemas.microsoft.com/office/drawing/2014/main" id="{11DE9680-554F-1FA3-A655-332F836A08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CF87CE-9DD5-67F9-3D7A-7BE386D6FF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74E774-EFDD-4173-898D-BA60DBBB67D0}" type="slidenum">
              <a:rPr lang="en-IN" smtClean="0"/>
              <a:t>‹#›</a:t>
            </a:fld>
            <a:endParaRPr lang="en-IN"/>
          </a:p>
        </p:txBody>
      </p:sp>
    </p:spTree>
    <p:extLst>
      <p:ext uri="{BB962C8B-B14F-4D97-AF65-F5344CB8AC3E}">
        <p14:creationId xmlns:p14="http://schemas.microsoft.com/office/powerpoint/2010/main" val="1055312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pixabay.com/illustrations/question-mark-question-response-1019993/" TargetMode="Externa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82CA6E8-78B0-3A78-E388-48F6C23C402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568" b="15162"/>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611C3-0424-2247-B358-C258BED165E4}"/>
              </a:ext>
            </a:extLst>
          </p:cNvPr>
          <p:cNvSpPr>
            <a:spLocks noGrp="1"/>
          </p:cNvSpPr>
          <p:nvPr>
            <p:ph type="ctrTitle"/>
          </p:nvPr>
        </p:nvSpPr>
        <p:spPr>
          <a:xfrm>
            <a:off x="1524000" y="1122362"/>
            <a:ext cx="9144000" cy="2900518"/>
          </a:xfrm>
        </p:spPr>
        <p:txBody>
          <a:bodyPr>
            <a:normAutofit/>
          </a:bodyPr>
          <a:lstStyle/>
          <a:p>
            <a:r>
              <a:rPr lang="en-US" b="1" dirty="0">
                <a:ln>
                  <a:solidFill>
                    <a:sysClr val="windowText" lastClr="000000"/>
                  </a:solidFill>
                </a:ln>
                <a:solidFill>
                  <a:srgbClr val="FFFFFF"/>
                </a:solidFill>
                <a:latin typeface="Arial Rounded MT Bold" panose="020F0704030504030204" pitchFamily="34" charset="0"/>
              </a:rPr>
              <a:t>Unit II : Trees </a:t>
            </a:r>
            <a:endParaRPr lang="en-IN" b="1" dirty="0">
              <a:ln>
                <a:solidFill>
                  <a:sysClr val="windowText" lastClr="000000"/>
                </a:solidFill>
              </a:ln>
              <a:solidFill>
                <a:srgbClr val="FFFFFF"/>
              </a:solidFill>
              <a:latin typeface="Arial Rounded MT Bold" panose="020F0704030504030204" pitchFamily="34" charset="0"/>
            </a:endParaRPr>
          </a:p>
        </p:txBody>
      </p:sp>
      <p:sp>
        <p:nvSpPr>
          <p:cNvPr id="3" name="Subtitle 2">
            <a:extLst>
              <a:ext uri="{FF2B5EF4-FFF2-40B4-BE49-F238E27FC236}">
                <a16:creationId xmlns:a16="http://schemas.microsoft.com/office/drawing/2014/main" id="{4A5F81F3-A3F8-8697-A229-28F05A99459C}"/>
              </a:ext>
            </a:extLst>
          </p:cNvPr>
          <p:cNvSpPr>
            <a:spLocks noGrp="1"/>
          </p:cNvSpPr>
          <p:nvPr>
            <p:ph type="subTitle" idx="1"/>
          </p:nvPr>
        </p:nvSpPr>
        <p:spPr>
          <a:xfrm>
            <a:off x="1524000" y="4159404"/>
            <a:ext cx="9144000" cy="1098395"/>
          </a:xfrm>
        </p:spPr>
        <p:txBody>
          <a:bodyPr>
            <a:normAutofit/>
          </a:bodyPr>
          <a:lstStyle/>
          <a:p>
            <a:r>
              <a:rPr lang="en-US" dirty="0">
                <a:ln>
                  <a:solidFill>
                    <a:sysClr val="windowText" lastClr="000000"/>
                  </a:solidFill>
                </a:ln>
                <a:solidFill>
                  <a:srgbClr val="FFFFFF"/>
                </a:solidFill>
                <a:latin typeface="Arial Rounded MT Bold" panose="020F0704030504030204" pitchFamily="34" charset="0"/>
              </a:rPr>
              <a:t>Dipti Jain</a:t>
            </a:r>
            <a:endParaRPr lang="en-IN" dirty="0">
              <a:ln>
                <a:solidFill>
                  <a:sysClr val="windowText" lastClr="000000"/>
                </a:solidFill>
              </a:ln>
              <a:solidFill>
                <a:srgbClr val="FFFFFF"/>
              </a:solidFill>
              <a:latin typeface="Arial Rounded MT Bold" panose="020F0704030504030204" pitchFamily="34" charset="0"/>
            </a:endParaRPr>
          </a:p>
        </p:txBody>
      </p:sp>
    </p:spTree>
    <p:extLst>
      <p:ext uri="{BB962C8B-B14F-4D97-AF65-F5344CB8AC3E}">
        <p14:creationId xmlns:p14="http://schemas.microsoft.com/office/powerpoint/2010/main" val="1996680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F553E7F-0959-1ADD-ED2D-2BE1EA9EE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72DE83B0-E68E-9C83-1D79-85C80AF333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63" b="90000" l="10000" r="92422">
                        <a14:foregroundMark x1="29688" y1="8203" x2="29688" y2="8203"/>
                        <a14:foregroundMark x1="28984" y1="10547" x2="33828" y2="5547"/>
                        <a14:foregroundMark x1="33828" y1="5547" x2="33672" y2="5547"/>
                        <a14:foregroundMark x1="29453" y1="6641" x2="31328" y2="4922"/>
                        <a14:foregroundMark x1="37969" y1="6328" x2="47578" y2="7109"/>
                        <a14:foregroundMark x1="47578" y1="7109" x2="48438" y2="7500"/>
                        <a14:foregroundMark x1="38828" y1="5547" x2="46406" y2="6484"/>
                        <a14:foregroundMark x1="43984" y1="5313" x2="43984" y2="5313"/>
                        <a14:foregroundMark x1="44766" y1="5234" x2="44531" y2="5234"/>
                        <a14:foregroundMark x1="26719" y1="8516" x2="26719" y2="8516"/>
                        <a14:foregroundMark x1="28203" y1="6875" x2="23984" y2="14219"/>
                        <a14:foregroundMark x1="23984" y1="14219" x2="23047" y2="15078"/>
                        <a14:foregroundMark x1="90234" y1="41016" x2="92422" y2="49453"/>
                        <a14:foregroundMark x1="92422" y1="49453" x2="89688" y2="42734"/>
                        <a14:foregroundMark x1="89688" y1="42734" x2="89688" y2="42578"/>
                        <a14:foregroundMark x1="59609" y1="90078" x2="66875" y2="89922"/>
                        <a14:foregroundMark x1="66875" y1="89922" x2="59297" y2="89453"/>
                        <a14:foregroundMark x1="59297" y1="89453" x2="58906" y2="89063"/>
                        <a14:foregroundMark x1="35156" y1="6094" x2="42891" y2="5391"/>
                        <a14:foregroundMark x1="42891" y1="5391" x2="42813" y2="4063"/>
                        <a14:foregroundMark x1="37969" y1="5000" x2="37969" y2="5000"/>
                        <a14:foregroundMark x1="36797" y1="4844" x2="36797" y2="4844"/>
                        <a14:foregroundMark x1="39609" y1="4453" x2="39609" y2="4453"/>
                        <a14:foregroundMark x1="38828" y1="4766" x2="38828" y2="4766"/>
                        <a14:foregroundMark x1="46016" y1="6016" x2="46016" y2="6016"/>
                        <a14:foregroundMark x1="47422" y1="6719" x2="47422" y2="6719"/>
                        <a14:foregroundMark x1="47500" y1="6484" x2="47500" y2="648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581011" y="3925994"/>
            <a:ext cx="3029977" cy="3029977"/>
          </a:xfrm>
          <a:prstGeom prst="rect">
            <a:avLst/>
          </a:prstGeom>
        </p:spPr>
      </p:pic>
      <p:sp>
        <p:nvSpPr>
          <p:cNvPr id="4" name="Rectangle 3">
            <a:extLst>
              <a:ext uri="{FF2B5EF4-FFF2-40B4-BE49-F238E27FC236}">
                <a16:creationId xmlns:a16="http://schemas.microsoft.com/office/drawing/2014/main" id="{2E5AA1A1-B85C-DD6D-0EAB-FE691F4E0759}"/>
              </a:ext>
            </a:extLst>
          </p:cNvPr>
          <p:cNvSpPr/>
          <p:nvPr/>
        </p:nvSpPr>
        <p:spPr>
          <a:xfrm>
            <a:off x="4276764" y="1503207"/>
            <a:ext cx="3148619" cy="1323439"/>
          </a:xfrm>
          <a:prstGeom prst="rect">
            <a:avLst/>
          </a:prstGeom>
          <a:noFill/>
        </p:spPr>
        <p:txBody>
          <a:bodyPr wrap="none" lIns="91440" tIns="45720" rIns="91440" bIns="45720">
            <a:spAutoFit/>
          </a:bodyPr>
          <a:lstStyle/>
          <a:p>
            <a:pPr algn="ctr"/>
            <a:r>
              <a:rPr lang="en-US" sz="8000" b="1" cap="none" spc="0" dirty="0">
                <a:ln w="0"/>
                <a:solidFill>
                  <a:schemeClr val="bg1"/>
                </a:solidFill>
                <a:latin typeface="Arial" panose="020B0604020202020204" pitchFamily="34" charset="0"/>
                <a:cs typeface="Arial" panose="020B0604020202020204" pitchFamily="34" charset="0"/>
              </a:rPr>
              <a:t>Proof </a:t>
            </a:r>
          </a:p>
        </p:txBody>
      </p:sp>
    </p:spTree>
    <p:extLst>
      <p:ext uri="{BB962C8B-B14F-4D97-AF65-F5344CB8AC3E}">
        <p14:creationId xmlns:p14="http://schemas.microsoft.com/office/powerpoint/2010/main" val="1321156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3D5FD1-5CC1-AA3D-2BA8-54D114A7C512}"/>
              </a:ext>
            </a:extLst>
          </p:cNvPr>
          <p:cNvSpPr>
            <a:spLocks noGrp="1"/>
          </p:cNvSpPr>
          <p:nvPr>
            <p:ph type="title"/>
          </p:nvPr>
        </p:nvSpPr>
        <p:spPr>
          <a:xfrm>
            <a:off x="391887" y="136526"/>
            <a:ext cx="11478984" cy="1137104"/>
          </a:xfrm>
        </p:spPr>
        <p:txBody>
          <a:bodyPr>
            <a:normAutofit/>
          </a:bodyPr>
          <a:lstStyle/>
          <a:p>
            <a:pPr algn="ctr"/>
            <a:r>
              <a:rPr lang="en-US" sz="4000" b="1" u="sng" dirty="0">
                <a:solidFill>
                  <a:schemeClr val="bg1"/>
                </a:solidFill>
                <a:latin typeface="Arial Rounded MT Bold" panose="020F0704030504030204" pitchFamily="34" charset="0"/>
              </a:rPr>
              <a:t>Spanning Tree</a:t>
            </a:r>
            <a:endParaRPr lang="en-IN" sz="4000" b="1" u="sng" dirty="0">
              <a:solidFill>
                <a:schemeClr val="bg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1273630"/>
            <a:ext cx="11435442" cy="5447844"/>
          </a:xfrm>
        </p:spPr>
        <p:txBody>
          <a:bodyPr>
            <a:noAutofit/>
          </a:bodyPr>
          <a:lstStyle/>
          <a:p>
            <a:pPr marL="0" indent="0">
              <a:lnSpc>
                <a:spcPct val="150000"/>
              </a:lnSpc>
              <a:buNone/>
            </a:pPr>
            <a:r>
              <a:rPr lang="en-US" u="sng" dirty="0">
                <a:solidFill>
                  <a:schemeClr val="bg1"/>
                </a:solidFill>
                <a:latin typeface="Arial" panose="020B0604020202020204" pitchFamily="34" charset="0"/>
                <a:cs typeface="Arial" panose="020B0604020202020204" pitchFamily="34" charset="0"/>
              </a:rPr>
              <a:t>Spanning Tree:</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A subgraph T of a connected graph G is called a spanning tree of G if T is a tree and T includes all the</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vertices of G.</a:t>
            </a: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00000"/>
              </a:lnSpc>
              <a:buNone/>
            </a:pPr>
            <a:r>
              <a:rPr lang="en-US" u="sng" dirty="0">
                <a:solidFill>
                  <a:schemeClr val="bg1"/>
                </a:solidFill>
                <a:latin typeface="Arial" panose="020B0604020202020204" pitchFamily="34" charset="0"/>
                <a:cs typeface="Arial" panose="020B0604020202020204" pitchFamily="34" charset="0"/>
              </a:rPr>
              <a:t>Weighted Graph:</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A graph G is called a weighted graph if each edge e of G is assigned a non- negative number w(e) called the weight (or length) of v.</a:t>
            </a: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1459218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721FF57-F9C0-4CD6-5CB0-5B7D653A7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92DC7F1-765F-CC99-36C4-ACF6EB215582}"/>
              </a:ext>
            </a:extLst>
          </p:cNvPr>
          <p:cNvPicPr>
            <a:picLocks noChangeAspect="1"/>
          </p:cNvPicPr>
          <p:nvPr/>
        </p:nvPicPr>
        <p:blipFill rotWithShape="1">
          <a:blip r:embed="rId3"/>
          <a:srcRect l="25625" t="15091" r="51340" b="11466"/>
          <a:stretch/>
        </p:blipFill>
        <p:spPr>
          <a:xfrm>
            <a:off x="9056914" y="353784"/>
            <a:ext cx="2808513" cy="1589314"/>
          </a:xfrm>
          <a:prstGeom prst="rect">
            <a:avLst/>
          </a:prstGeom>
        </p:spPr>
      </p:pic>
      <p:pic>
        <p:nvPicPr>
          <p:cNvPr id="6" name="Picture 5">
            <a:extLst>
              <a:ext uri="{FF2B5EF4-FFF2-40B4-BE49-F238E27FC236}">
                <a16:creationId xmlns:a16="http://schemas.microsoft.com/office/drawing/2014/main" id="{03B9026C-6B33-34D9-27C3-2E62BA730F40}"/>
              </a:ext>
            </a:extLst>
          </p:cNvPr>
          <p:cNvPicPr>
            <a:picLocks noChangeAspect="1"/>
          </p:cNvPicPr>
          <p:nvPr/>
        </p:nvPicPr>
        <p:blipFill rotWithShape="1">
          <a:blip r:embed="rId3"/>
          <a:srcRect l="49152" t="10009" r="27277" b="13027"/>
          <a:stretch/>
        </p:blipFill>
        <p:spPr>
          <a:xfrm>
            <a:off x="8937171" y="4838702"/>
            <a:ext cx="2873828" cy="1665514"/>
          </a:xfrm>
          <a:prstGeom prst="rect">
            <a:avLst/>
          </a:prstGeom>
        </p:spPr>
      </p:pic>
      <p:pic>
        <p:nvPicPr>
          <p:cNvPr id="7" name="Picture 6">
            <a:extLst>
              <a:ext uri="{FF2B5EF4-FFF2-40B4-BE49-F238E27FC236}">
                <a16:creationId xmlns:a16="http://schemas.microsoft.com/office/drawing/2014/main" id="{3EFA8B6C-C0C0-3C25-1B1D-20B538567CB2}"/>
              </a:ext>
            </a:extLst>
          </p:cNvPr>
          <p:cNvPicPr>
            <a:picLocks noChangeAspect="1"/>
          </p:cNvPicPr>
          <p:nvPr/>
        </p:nvPicPr>
        <p:blipFill rotWithShape="1">
          <a:blip r:embed="rId3"/>
          <a:srcRect l="71741" t="11036" r="4196" b="13760"/>
          <a:stretch/>
        </p:blipFill>
        <p:spPr>
          <a:xfrm>
            <a:off x="8877299" y="2530928"/>
            <a:ext cx="2933700" cy="1627414"/>
          </a:xfrm>
          <a:prstGeom prst="rect">
            <a:avLst/>
          </a:prstGeom>
        </p:spPr>
      </p:pic>
      <p:cxnSp>
        <p:nvCxnSpPr>
          <p:cNvPr id="9" name="Straight Connector 8">
            <a:extLst>
              <a:ext uri="{FF2B5EF4-FFF2-40B4-BE49-F238E27FC236}">
                <a16:creationId xmlns:a16="http://schemas.microsoft.com/office/drawing/2014/main" id="{F3CF5374-5F01-1558-250C-B4A88E2F4954}"/>
              </a:ext>
            </a:extLst>
          </p:cNvPr>
          <p:cNvCxnSpPr>
            <a:cxnSpLocks/>
          </p:cNvCxnSpPr>
          <p:nvPr/>
        </p:nvCxnSpPr>
        <p:spPr>
          <a:xfrm flipV="1">
            <a:off x="4278086" y="1148441"/>
            <a:ext cx="4778828" cy="2106388"/>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11" name="Straight Connector 10">
            <a:extLst>
              <a:ext uri="{FF2B5EF4-FFF2-40B4-BE49-F238E27FC236}">
                <a16:creationId xmlns:a16="http://schemas.microsoft.com/office/drawing/2014/main" id="{38E14982-186D-8BD4-5DC7-6E1E65973377}"/>
              </a:ext>
            </a:extLst>
          </p:cNvPr>
          <p:cNvCxnSpPr>
            <a:cxnSpLocks/>
            <a:endCxn id="6" idx="1"/>
          </p:cNvCxnSpPr>
          <p:nvPr/>
        </p:nvCxnSpPr>
        <p:spPr>
          <a:xfrm>
            <a:off x="4256314" y="3344631"/>
            <a:ext cx="4680857" cy="2326828"/>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5F424C42-0541-B054-BC6E-777A527FB629}"/>
              </a:ext>
            </a:extLst>
          </p:cNvPr>
          <p:cNvCxnSpPr>
            <a:cxnSpLocks/>
            <a:endCxn id="7" idx="1"/>
          </p:cNvCxnSpPr>
          <p:nvPr/>
        </p:nvCxnSpPr>
        <p:spPr>
          <a:xfrm>
            <a:off x="4278086" y="3306536"/>
            <a:ext cx="4599213" cy="38099"/>
          </a:xfrm>
          <a:prstGeom prst="line">
            <a:avLst/>
          </a:prstGeom>
          <a:ln w="57150"/>
        </p:spPr>
        <p:style>
          <a:lnRef idx="3">
            <a:schemeClr val="accent5"/>
          </a:lnRef>
          <a:fillRef idx="0">
            <a:schemeClr val="accent5"/>
          </a:fillRef>
          <a:effectRef idx="2">
            <a:schemeClr val="accent5"/>
          </a:effectRef>
          <a:fontRef idx="minor">
            <a:schemeClr val="tx1"/>
          </a:fontRef>
        </p:style>
      </p:cxnSp>
      <p:pic>
        <p:nvPicPr>
          <p:cNvPr id="3" name="Picture 2">
            <a:extLst>
              <a:ext uri="{FF2B5EF4-FFF2-40B4-BE49-F238E27FC236}">
                <a16:creationId xmlns:a16="http://schemas.microsoft.com/office/drawing/2014/main" id="{3EBDD107-DBC6-0A1C-6339-40B2FF38E36B}"/>
              </a:ext>
            </a:extLst>
          </p:cNvPr>
          <p:cNvPicPr>
            <a:picLocks noChangeAspect="1"/>
          </p:cNvPicPr>
          <p:nvPr/>
        </p:nvPicPr>
        <p:blipFill rotWithShape="1">
          <a:blip r:embed="rId3"/>
          <a:srcRect l="1205" t="9003" r="75223" b="8751"/>
          <a:stretch/>
        </p:blipFill>
        <p:spPr>
          <a:xfrm>
            <a:off x="1001485" y="2134962"/>
            <a:ext cx="3616448" cy="2239734"/>
          </a:xfrm>
          <a:prstGeom prst="rect">
            <a:avLst/>
          </a:prstGeom>
        </p:spPr>
      </p:pic>
    </p:spTree>
    <p:extLst>
      <p:ext uri="{BB962C8B-B14F-4D97-AF65-F5344CB8AC3E}">
        <p14:creationId xmlns:p14="http://schemas.microsoft.com/office/powerpoint/2010/main" val="426598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3D5FD1-5CC1-AA3D-2BA8-54D114A7C512}"/>
              </a:ext>
            </a:extLst>
          </p:cNvPr>
          <p:cNvSpPr>
            <a:spLocks noGrp="1"/>
          </p:cNvSpPr>
          <p:nvPr>
            <p:ph type="title"/>
          </p:nvPr>
        </p:nvSpPr>
        <p:spPr>
          <a:xfrm>
            <a:off x="391887" y="136526"/>
            <a:ext cx="11478984" cy="1137104"/>
          </a:xfrm>
        </p:spPr>
        <p:txBody>
          <a:bodyPr>
            <a:normAutofit/>
          </a:bodyPr>
          <a:lstStyle/>
          <a:p>
            <a:pPr algn="ctr"/>
            <a:r>
              <a:rPr lang="en-US" sz="4000" b="1" u="sng" dirty="0">
                <a:solidFill>
                  <a:schemeClr val="bg1"/>
                </a:solidFill>
                <a:latin typeface="Arial Rounded MT Bold" panose="020F0704030504030204" pitchFamily="34" charset="0"/>
              </a:rPr>
              <a:t>Minimum Spanning Tree</a:t>
            </a:r>
            <a:endParaRPr lang="en-IN" sz="4000" b="1" u="sng" dirty="0">
              <a:solidFill>
                <a:schemeClr val="bg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1273630"/>
            <a:ext cx="11435442" cy="5447844"/>
          </a:xfrm>
        </p:spPr>
        <p:txBody>
          <a:bodyPr>
            <a:noAutofit/>
          </a:bodyPr>
          <a:lstStyle/>
          <a:p>
            <a:pPr marL="0" indent="0">
              <a:lnSpc>
                <a:spcPct val="150000"/>
              </a:lnSpc>
              <a:buNone/>
            </a:pPr>
            <a:r>
              <a:rPr lang="en-US" u="sng" dirty="0">
                <a:solidFill>
                  <a:schemeClr val="bg1"/>
                </a:solidFill>
                <a:latin typeface="Arial" panose="020B0604020202020204" pitchFamily="34" charset="0"/>
                <a:cs typeface="Arial" panose="020B0604020202020204" pitchFamily="34" charset="0"/>
              </a:rPr>
              <a:t>Minimum Spanning Tree:</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A Minimum Spanning Tree(MST) or minimum weight spanning tree for a weighted, connected, undirected graph is a spanning tree having a weight less than or equal to the weight of every other possible spanning tree.</a:t>
            </a: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967390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3D5FD1-5CC1-AA3D-2BA8-54D114A7C512}"/>
              </a:ext>
            </a:extLst>
          </p:cNvPr>
          <p:cNvSpPr>
            <a:spLocks noGrp="1"/>
          </p:cNvSpPr>
          <p:nvPr>
            <p:ph type="title"/>
          </p:nvPr>
        </p:nvSpPr>
        <p:spPr>
          <a:xfrm>
            <a:off x="391887" y="136526"/>
            <a:ext cx="11478984" cy="1137104"/>
          </a:xfrm>
        </p:spPr>
        <p:txBody>
          <a:bodyPr>
            <a:normAutofit/>
          </a:bodyPr>
          <a:lstStyle/>
          <a:p>
            <a:pPr algn="ctr"/>
            <a:r>
              <a:rPr lang="en-US" sz="4000" b="1" u="sng" dirty="0">
                <a:solidFill>
                  <a:schemeClr val="bg1"/>
                </a:solidFill>
                <a:latin typeface="Arial Rounded MT Bold" panose="020F0704030504030204" pitchFamily="34" charset="0"/>
              </a:rPr>
              <a:t>Kruskal’s Algorithm</a:t>
            </a:r>
            <a:endParaRPr lang="en-IN" sz="4000" b="1" u="sng" dirty="0">
              <a:solidFill>
                <a:schemeClr val="bg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1273630"/>
            <a:ext cx="11435442" cy="5447844"/>
          </a:xfrm>
        </p:spPr>
        <p:txBody>
          <a:bodyPr>
            <a:noAutofit/>
          </a:bodyPr>
          <a:lstStyle/>
          <a:p>
            <a:pPr marL="0" indent="0">
              <a:lnSpc>
                <a:spcPct val="150000"/>
              </a:lnSpc>
              <a:buNone/>
            </a:pPr>
            <a:r>
              <a:rPr lang="en-US" u="sng" dirty="0">
                <a:solidFill>
                  <a:schemeClr val="bg1"/>
                </a:solidFill>
                <a:latin typeface="Arial" panose="020B0604020202020204" pitchFamily="34" charset="0"/>
                <a:cs typeface="Arial" panose="020B0604020202020204" pitchFamily="34" charset="0"/>
              </a:rPr>
              <a:t>Minimum Spanning Tree:</a:t>
            </a:r>
          </a:p>
          <a:p>
            <a:pPr marL="0" indent="0" algn="just">
              <a:lnSpc>
                <a:spcPct val="150000"/>
              </a:lnSpc>
              <a:buNone/>
            </a:pPr>
            <a:r>
              <a:rPr lang="en-US" dirty="0">
                <a:solidFill>
                  <a:schemeClr val="bg1"/>
                </a:solidFill>
                <a:latin typeface="Arial" panose="020B0604020202020204" pitchFamily="34" charset="0"/>
                <a:cs typeface="Arial" panose="020B0604020202020204" pitchFamily="34" charset="0"/>
              </a:rPr>
              <a:t>Kruskal’s algorithm sorts all the edges in increasing order of their edge weights and keeps adding nodes to the tree only if the chosen edge does not form any cycle. Also, it picks the edge with a minimum cost at first and the edge with a maximum cost at last. Hence, you can say that the Kruskal algorithm makes a locally optimal choice, intending to find the global optimal solution. That is why it is called a Greedy Algorithm. </a:t>
            </a: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4114617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F4E2F6A-D4BE-62AE-BAE9-DD1D4E352158}"/>
              </a:ext>
            </a:extLst>
          </p:cNvPr>
          <p:cNvPicPr>
            <a:picLocks noChangeAspect="1"/>
          </p:cNvPicPr>
          <p:nvPr/>
        </p:nvPicPr>
        <p:blipFill>
          <a:blip r:embed="rId3"/>
          <a:stretch>
            <a:fillRect/>
          </a:stretch>
        </p:blipFill>
        <p:spPr>
          <a:xfrm>
            <a:off x="338591" y="1648264"/>
            <a:ext cx="11514818" cy="3887121"/>
          </a:xfrm>
          <a:prstGeom prst="rect">
            <a:avLst/>
          </a:prstGeom>
        </p:spPr>
      </p:pic>
    </p:spTree>
    <p:extLst>
      <p:ext uri="{BB962C8B-B14F-4D97-AF65-F5344CB8AC3E}">
        <p14:creationId xmlns:p14="http://schemas.microsoft.com/office/powerpoint/2010/main" val="4230386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73A6E4-051D-3B91-7A10-900E13C30DDF}"/>
              </a:ext>
            </a:extLst>
          </p:cNvPr>
          <p:cNvPicPr>
            <a:picLocks noChangeAspect="1"/>
          </p:cNvPicPr>
          <p:nvPr/>
        </p:nvPicPr>
        <p:blipFill rotWithShape="1">
          <a:blip r:embed="rId3"/>
          <a:srcRect l="11957" t="11699" r="4794" b="7364"/>
          <a:stretch/>
        </p:blipFill>
        <p:spPr>
          <a:xfrm>
            <a:off x="2944585" y="1698170"/>
            <a:ext cx="6896101" cy="3657601"/>
          </a:xfrm>
          <a:prstGeom prst="rect">
            <a:avLst/>
          </a:prstGeom>
        </p:spPr>
      </p:pic>
    </p:spTree>
    <p:extLst>
      <p:ext uri="{BB962C8B-B14F-4D97-AF65-F5344CB8AC3E}">
        <p14:creationId xmlns:p14="http://schemas.microsoft.com/office/powerpoint/2010/main" val="196575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CB713F-6B03-4E0E-4A46-5E6C272CCF57}"/>
              </a:ext>
            </a:extLst>
          </p:cNvPr>
          <p:cNvPicPr>
            <a:picLocks noChangeAspect="1"/>
          </p:cNvPicPr>
          <p:nvPr/>
        </p:nvPicPr>
        <p:blipFill rotWithShape="1">
          <a:blip r:embed="rId3"/>
          <a:srcRect l="8957" t="8425" b="6935"/>
          <a:stretch/>
        </p:blipFill>
        <p:spPr>
          <a:xfrm>
            <a:off x="3673929" y="1763486"/>
            <a:ext cx="5105400" cy="3236398"/>
          </a:xfrm>
          <a:prstGeom prst="rect">
            <a:avLst/>
          </a:prstGeom>
        </p:spPr>
      </p:pic>
    </p:spTree>
    <p:extLst>
      <p:ext uri="{BB962C8B-B14F-4D97-AF65-F5344CB8AC3E}">
        <p14:creationId xmlns:p14="http://schemas.microsoft.com/office/powerpoint/2010/main" val="1305355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20E7CC4D-F60A-84E3-CCB5-42079011025A}"/>
              </a:ext>
            </a:extLst>
          </p:cNvPr>
          <p:cNvGraphicFramePr>
            <a:graphicFrameLocks noGrp="1"/>
          </p:cNvGraphicFramePr>
          <p:nvPr>
            <p:extLst>
              <p:ext uri="{D42A27DB-BD31-4B8C-83A1-F6EECF244321}">
                <p14:modId xmlns:p14="http://schemas.microsoft.com/office/powerpoint/2010/main" val="249680815"/>
              </p:ext>
            </p:extLst>
          </p:nvPr>
        </p:nvGraphicFramePr>
        <p:xfrm>
          <a:off x="419100" y="1306286"/>
          <a:ext cx="11468100" cy="3249385"/>
        </p:xfrm>
        <a:graphic>
          <a:graphicData uri="http://schemas.openxmlformats.org/drawingml/2006/table">
            <a:tbl>
              <a:tblPr firstRow="1" bandRow="1">
                <a:tableStyleId>{5C22544A-7EE6-4342-B048-85BDC9FD1C3A}</a:tableStyleId>
              </a:tblPr>
              <a:tblGrid>
                <a:gridCol w="1409700">
                  <a:extLst>
                    <a:ext uri="{9D8B030D-6E8A-4147-A177-3AD203B41FA5}">
                      <a16:colId xmlns:a16="http://schemas.microsoft.com/office/drawing/2014/main" val="2011872101"/>
                    </a:ext>
                  </a:extLst>
                </a:gridCol>
                <a:gridCol w="883920">
                  <a:extLst>
                    <a:ext uri="{9D8B030D-6E8A-4147-A177-3AD203B41FA5}">
                      <a16:colId xmlns:a16="http://schemas.microsoft.com/office/drawing/2014/main" val="3171543592"/>
                    </a:ext>
                  </a:extLst>
                </a:gridCol>
                <a:gridCol w="1146810">
                  <a:extLst>
                    <a:ext uri="{9D8B030D-6E8A-4147-A177-3AD203B41FA5}">
                      <a16:colId xmlns:a16="http://schemas.microsoft.com/office/drawing/2014/main" val="1939534006"/>
                    </a:ext>
                  </a:extLst>
                </a:gridCol>
                <a:gridCol w="1146810">
                  <a:extLst>
                    <a:ext uri="{9D8B030D-6E8A-4147-A177-3AD203B41FA5}">
                      <a16:colId xmlns:a16="http://schemas.microsoft.com/office/drawing/2014/main" val="3904234888"/>
                    </a:ext>
                  </a:extLst>
                </a:gridCol>
                <a:gridCol w="1146810">
                  <a:extLst>
                    <a:ext uri="{9D8B030D-6E8A-4147-A177-3AD203B41FA5}">
                      <a16:colId xmlns:a16="http://schemas.microsoft.com/office/drawing/2014/main" val="2161919278"/>
                    </a:ext>
                  </a:extLst>
                </a:gridCol>
                <a:gridCol w="1146810">
                  <a:extLst>
                    <a:ext uri="{9D8B030D-6E8A-4147-A177-3AD203B41FA5}">
                      <a16:colId xmlns:a16="http://schemas.microsoft.com/office/drawing/2014/main" val="2824121273"/>
                    </a:ext>
                  </a:extLst>
                </a:gridCol>
                <a:gridCol w="1146810">
                  <a:extLst>
                    <a:ext uri="{9D8B030D-6E8A-4147-A177-3AD203B41FA5}">
                      <a16:colId xmlns:a16="http://schemas.microsoft.com/office/drawing/2014/main" val="4077835976"/>
                    </a:ext>
                  </a:extLst>
                </a:gridCol>
                <a:gridCol w="1146810">
                  <a:extLst>
                    <a:ext uri="{9D8B030D-6E8A-4147-A177-3AD203B41FA5}">
                      <a16:colId xmlns:a16="http://schemas.microsoft.com/office/drawing/2014/main" val="2792219814"/>
                    </a:ext>
                  </a:extLst>
                </a:gridCol>
                <a:gridCol w="1146810">
                  <a:extLst>
                    <a:ext uri="{9D8B030D-6E8A-4147-A177-3AD203B41FA5}">
                      <a16:colId xmlns:a16="http://schemas.microsoft.com/office/drawing/2014/main" val="4146978472"/>
                    </a:ext>
                  </a:extLst>
                </a:gridCol>
                <a:gridCol w="1146810">
                  <a:extLst>
                    <a:ext uri="{9D8B030D-6E8A-4147-A177-3AD203B41FA5}">
                      <a16:colId xmlns:a16="http://schemas.microsoft.com/office/drawing/2014/main" val="2903921961"/>
                    </a:ext>
                  </a:extLst>
                </a:gridCol>
              </a:tblGrid>
              <a:tr h="1561331">
                <a:tc>
                  <a:txBody>
                    <a:bodyPr/>
                    <a:lstStyle/>
                    <a:p>
                      <a:pPr algn="ctr"/>
                      <a:r>
                        <a:rPr lang="en-US" sz="2800" dirty="0">
                          <a:latin typeface="Arial" panose="020B0604020202020204" pitchFamily="34" charset="0"/>
                          <a:cs typeface="Arial" panose="020B0604020202020204" pitchFamily="34" charset="0"/>
                        </a:rPr>
                        <a:t>Edge</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EF</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FD</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BC</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CF</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CD</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BF</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BD</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AB</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AC</a:t>
                      </a:r>
                      <a:endParaRPr lang="en-IN" sz="2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7555910"/>
                  </a:ext>
                </a:extLst>
              </a:tr>
              <a:tr h="1688054">
                <a:tc>
                  <a:txBody>
                    <a:bodyPr/>
                    <a:lstStyle/>
                    <a:p>
                      <a:pPr algn="ctr"/>
                      <a:r>
                        <a:rPr lang="en-US" sz="2800" dirty="0">
                          <a:latin typeface="Arial" panose="020B0604020202020204" pitchFamily="34" charset="0"/>
                          <a:cs typeface="Arial" panose="020B0604020202020204" pitchFamily="34" charset="0"/>
                        </a:rPr>
                        <a:t>Weight</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2</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2</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3</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3</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4</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5</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6</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7</a:t>
                      </a:r>
                      <a:endParaRPr lang="en-IN" sz="2800" dirty="0">
                        <a:latin typeface="Arial" panose="020B0604020202020204" pitchFamily="34" charset="0"/>
                        <a:cs typeface="Arial" panose="020B0604020202020204" pitchFamily="34" charset="0"/>
                      </a:endParaRPr>
                    </a:p>
                  </a:txBody>
                  <a:tcPr anchor="ctr"/>
                </a:tc>
                <a:tc>
                  <a:txBody>
                    <a:bodyPr/>
                    <a:lstStyle/>
                    <a:p>
                      <a:pPr algn="ctr"/>
                      <a:r>
                        <a:rPr lang="en-US" sz="2800" dirty="0">
                          <a:latin typeface="Arial" panose="020B0604020202020204" pitchFamily="34" charset="0"/>
                          <a:cs typeface="Arial" panose="020B0604020202020204" pitchFamily="34" charset="0"/>
                        </a:rPr>
                        <a:t>8</a:t>
                      </a:r>
                      <a:endParaRPr lang="en-IN" sz="2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21558602"/>
                  </a:ext>
                </a:extLst>
              </a:tr>
            </a:tbl>
          </a:graphicData>
        </a:graphic>
      </p:graphicFrame>
    </p:spTree>
    <p:extLst>
      <p:ext uri="{BB962C8B-B14F-4D97-AF65-F5344CB8AC3E}">
        <p14:creationId xmlns:p14="http://schemas.microsoft.com/office/powerpoint/2010/main" val="2435689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4" y="-42288"/>
            <a:ext cx="1227364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B0FE072-8248-0DB3-D167-0904C09891E3}"/>
              </a:ext>
            </a:extLst>
          </p:cNvPr>
          <p:cNvPicPr>
            <a:picLocks noChangeAspect="1"/>
          </p:cNvPicPr>
          <p:nvPr/>
        </p:nvPicPr>
        <p:blipFill rotWithShape="1">
          <a:blip r:embed="rId3"/>
          <a:srcRect l="11554" t="14159" b="6599"/>
          <a:stretch/>
        </p:blipFill>
        <p:spPr>
          <a:xfrm>
            <a:off x="304800" y="272143"/>
            <a:ext cx="5582978" cy="3156857"/>
          </a:xfrm>
          <a:prstGeom prst="rect">
            <a:avLst/>
          </a:prstGeom>
        </p:spPr>
      </p:pic>
      <p:pic>
        <p:nvPicPr>
          <p:cNvPr id="7" name="Picture 6">
            <a:extLst>
              <a:ext uri="{FF2B5EF4-FFF2-40B4-BE49-F238E27FC236}">
                <a16:creationId xmlns:a16="http://schemas.microsoft.com/office/drawing/2014/main" id="{F15A3821-F2BE-919E-1458-555C047ED56B}"/>
              </a:ext>
            </a:extLst>
          </p:cNvPr>
          <p:cNvPicPr>
            <a:picLocks noChangeAspect="1"/>
          </p:cNvPicPr>
          <p:nvPr/>
        </p:nvPicPr>
        <p:blipFill rotWithShape="1">
          <a:blip r:embed="rId4"/>
          <a:srcRect l="9625" t="18132"/>
          <a:stretch/>
        </p:blipFill>
        <p:spPr>
          <a:xfrm>
            <a:off x="6134100" y="229855"/>
            <a:ext cx="5736776" cy="3156857"/>
          </a:xfrm>
          <a:prstGeom prst="rect">
            <a:avLst/>
          </a:prstGeom>
        </p:spPr>
      </p:pic>
      <p:pic>
        <p:nvPicPr>
          <p:cNvPr id="9" name="Picture 8">
            <a:extLst>
              <a:ext uri="{FF2B5EF4-FFF2-40B4-BE49-F238E27FC236}">
                <a16:creationId xmlns:a16="http://schemas.microsoft.com/office/drawing/2014/main" id="{37C4436E-BA6F-E9A7-0500-F19FF601B639}"/>
              </a:ext>
            </a:extLst>
          </p:cNvPr>
          <p:cNvPicPr>
            <a:picLocks noChangeAspect="1"/>
          </p:cNvPicPr>
          <p:nvPr/>
        </p:nvPicPr>
        <p:blipFill>
          <a:blip r:embed="rId5"/>
          <a:stretch>
            <a:fillRect/>
          </a:stretch>
        </p:blipFill>
        <p:spPr>
          <a:xfrm>
            <a:off x="304800" y="3511328"/>
            <a:ext cx="5594908" cy="2982001"/>
          </a:xfrm>
          <a:prstGeom prst="rect">
            <a:avLst/>
          </a:prstGeom>
        </p:spPr>
      </p:pic>
      <p:pic>
        <p:nvPicPr>
          <p:cNvPr id="11" name="Picture 10">
            <a:extLst>
              <a:ext uri="{FF2B5EF4-FFF2-40B4-BE49-F238E27FC236}">
                <a16:creationId xmlns:a16="http://schemas.microsoft.com/office/drawing/2014/main" id="{9AE9DF8D-67DC-9789-8AFB-C798E35BD9F1}"/>
              </a:ext>
            </a:extLst>
          </p:cNvPr>
          <p:cNvPicPr>
            <a:picLocks noChangeAspect="1"/>
          </p:cNvPicPr>
          <p:nvPr/>
        </p:nvPicPr>
        <p:blipFill rotWithShape="1">
          <a:blip r:embed="rId6"/>
          <a:srcRect l="6239"/>
          <a:stretch/>
        </p:blipFill>
        <p:spPr>
          <a:xfrm>
            <a:off x="6150424" y="3511328"/>
            <a:ext cx="5736776" cy="2927572"/>
          </a:xfrm>
          <a:prstGeom prst="rect">
            <a:avLst/>
          </a:prstGeom>
        </p:spPr>
      </p:pic>
    </p:spTree>
    <p:extLst>
      <p:ext uri="{BB962C8B-B14F-4D97-AF65-F5344CB8AC3E}">
        <p14:creationId xmlns:p14="http://schemas.microsoft.com/office/powerpoint/2010/main" val="32801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4BC724F-710F-99B5-44DC-4DD8F9B4105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1"/>
            <a:ext cx="12192001" cy="683987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9BE4CD7-1378-D9EE-CC23-3880747E3906}"/>
              </a:ext>
            </a:extLst>
          </p:cNvPr>
          <p:cNvSpPr>
            <a:spLocks noGrp="1"/>
          </p:cNvSpPr>
          <p:nvPr>
            <p:ph idx="1"/>
          </p:nvPr>
        </p:nvSpPr>
        <p:spPr/>
        <p:txBody>
          <a:bodyPr/>
          <a:lstStyle/>
          <a:p>
            <a:pPr marL="0" indent="0" algn="ctr">
              <a:lnSpc>
                <a:spcPct val="150000"/>
              </a:lnSpc>
              <a:buNone/>
            </a:pPr>
            <a:r>
              <a:rPr lang="en-US" sz="5400" b="1" dirty="0">
                <a:solidFill>
                  <a:srgbClr val="002060"/>
                </a:solidFill>
                <a:latin typeface="Arial Rounded MT Bold" panose="020F0704030504030204" pitchFamily="34" charset="0"/>
                <a:cs typeface="Arial" panose="020B0604020202020204" pitchFamily="34" charset="0"/>
              </a:rPr>
              <a:t>The word “tree” suggest branching out from a root and never completing a cycle.</a:t>
            </a:r>
          </a:p>
          <a:p>
            <a:pPr marL="0" indent="0">
              <a:buNone/>
            </a:pPr>
            <a:endParaRPr lang="en-IN" dirty="0"/>
          </a:p>
        </p:txBody>
      </p:sp>
    </p:spTree>
    <p:extLst>
      <p:ext uri="{BB962C8B-B14F-4D97-AF65-F5344CB8AC3E}">
        <p14:creationId xmlns:p14="http://schemas.microsoft.com/office/powerpoint/2010/main" val="1202923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4" y="-42288"/>
            <a:ext cx="1227364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DEAC91-D2A9-1EC0-36AB-666778AFF1F3}"/>
              </a:ext>
            </a:extLst>
          </p:cNvPr>
          <p:cNvPicPr>
            <a:picLocks noChangeAspect="1"/>
          </p:cNvPicPr>
          <p:nvPr/>
        </p:nvPicPr>
        <p:blipFill rotWithShape="1">
          <a:blip r:embed="rId3"/>
          <a:srcRect r="3512" b="8044"/>
          <a:stretch/>
        </p:blipFill>
        <p:spPr>
          <a:xfrm>
            <a:off x="305085" y="178109"/>
            <a:ext cx="5750092" cy="3065834"/>
          </a:xfrm>
          <a:prstGeom prst="rect">
            <a:avLst/>
          </a:prstGeom>
        </p:spPr>
      </p:pic>
      <p:pic>
        <p:nvPicPr>
          <p:cNvPr id="8" name="Picture 7">
            <a:extLst>
              <a:ext uri="{FF2B5EF4-FFF2-40B4-BE49-F238E27FC236}">
                <a16:creationId xmlns:a16="http://schemas.microsoft.com/office/drawing/2014/main" id="{27A51F36-122B-0834-DF69-D093B0C0BD90}"/>
              </a:ext>
            </a:extLst>
          </p:cNvPr>
          <p:cNvPicPr>
            <a:picLocks noChangeAspect="1"/>
          </p:cNvPicPr>
          <p:nvPr/>
        </p:nvPicPr>
        <p:blipFill rotWithShape="1">
          <a:blip r:embed="rId4"/>
          <a:srcRect r="4141"/>
          <a:stretch/>
        </p:blipFill>
        <p:spPr>
          <a:xfrm>
            <a:off x="6555635" y="178109"/>
            <a:ext cx="5415643" cy="3047570"/>
          </a:xfrm>
          <a:prstGeom prst="rect">
            <a:avLst/>
          </a:prstGeom>
        </p:spPr>
      </p:pic>
      <p:pic>
        <p:nvPicPr>
          <p:cNvPr id="12" name="Picture 11">
            <a:extLst>
              <a:ext uri="{FF2B5EF4-FFF2-40B4-BE49-F238E27FC236}">
                <a16:creationId xmlns:a16="http://schemas.microsoft.com/office/drawing/2014/main" id="{92FCCEF9-B333-F18C-53B9-43818A8E5AF3}"/>
              </a:ext>
            </a:extLst>
          </p:cNvPr>
          <p:cNvPicPr>
            <a:picLocks noChangeAspect="1"/>
          </p:cNvPicPr>
          <p:nvPr/>
        </p:nvPicPr>
        <p:blipFill rotWithShape="1">
          <a:blip r:embed="rId5"/>
          <a:srcRect l="7134" t="6998"/>
          <a:stretch/>
        </p:blipFill>
        <p:spPr>
          <a:xfrm>
            <a:off x="3289401" y="3429000"/>
            <a:ext cx="5750092" cy="3047571"/>
          </a:xfrm>
          <a:prstGeom prst="rect">
            <a:avLst/>
          </a:prstGeom>
        </p:spPr>
      </p:pic>
    </p:spTree>
    <p:extLst>
      <p:ext uri="{BB962C8B-B14F-4D97-AF65-F5344CB8AC3E}">
        <p14:creationId xmlns:p14="http://schemas.microsoft.com/office/powerpoint/2010/main" val="224347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3D5FD1-5CC1-AA3D-2BA8-54D114A7C512}"/>
              </a:ext>
            </a:extLst>
          </p:cNvPr>
          <p:cNvSpPr>
            <a:spLocks noGrp="1"/>
          </p:cNvSpPr>
          <p:nvPr>
            <p:ph type="title"/>
          </p:nvPr>
        </p:nvSpPr>
        <p:spPr>
          <a:xfrm>
            <a:off x="391887" y="136526"/>
            <a:ext cx="11478984" cy="1137104"/>
          </a:xfrm>
        </p:spPr>
        <p:txBody>
          <a:bodyPr>
            <a:normAutofit/>
          </a:bodyPr>
          <a:lstStyle/>
          <a:p>
            <a:pPr algn="ctr"/>
            <a:r>
              <a:rPr lang="en-US" sz="4000" b="1" u="sng" dirty="0">
                <a:solidFill>
                  <a:schemeClr val="bg1"/>
                </a:solidFill>
                <a:latin typeface="Arial Rounded MT Bold" panose="020F0704030504030204" pitchFamily="34" charset="0"/>
              </a:rPr>
              <a:t>Properties of Minimum Spanning Tree</a:t>
            </a:r>
            <a:endParaRPr lang="en-IN" sz="4000" b="1" u="sng" dirty="0">
              <a:solidFill>
                <a:schemeClr val="bg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1137559"/>
            <a:ext cx="11435442" cy="5447844"/>
          </a:xfrm>
        </p:spPr>
        <p:txBody>
          <a:bodyPr>
            <a:noAutofit/>
          </a:bodyPr>
          <a:lstStyle/>
          <a:p>
            <a:pPr marL="0" indent="0">
              <a:lnSpc>
                <a:spcPct val="150000"/>
              </a:lnSpc>
              <a:buNone/>
            </a:pPr>
            <a:r>
              <a:rPr lang="en-US" u="sng" dirty="0">
                <a:solidFill>
                  <a:schemeClr val="bg1"/>
                </a:solidFill>
                <a:latin typeface="Arial" panose="020B0604020202020204" pitchFamily="34" charset="0"/>
                <a:cs typeface="Arial" panose="020B0604020202020204" pitchFamily="34" charset="0"/>
              </a:rPr>
              <a:t>Multiplicity:</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If there are n vertices in the graph, then each spanning tree has n − 1 edges. There may be several minimum spanning trees of the same weight; in particular, if all the edge weights of a given graph are the same, then every spanning tree of that graph is minimum.</a:t>
            </a: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00000"/>
              </a:lnSpc>
              <a:buNone/>
            </a:pPr>
            <a:r>
              <a:rPr lang="en-US" u="sng" dirty="0">
                <a:solidFill>
                  <a:schemeClr val="bg1"/>
                </a:solidFill>
                <a:latin typeface="Arial" panose="020B0604020202020204" pitchFamily="34" charset="0"/>
                <a:cs typeface="Arial" panose="020B0604020202020204" pitchFamily="34" charset="0"/>
              </a:rPr>
              <a:t>Uniqueness:</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If each edge has a distinct weight then there will be only one, unique minimum spanning tree. </a:t>
            </a: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3500525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293914"/>
            <a:ext cx="11435442" cy="5447844"/>
          </a:xfrm>
        </p:spPr>
        <p:txBody>
          <a:bodyPr>
            <a:noAutofit/>
          </a:bodyPr>
          <a:lstStyle/>
          <a:p>
            <a:pPr marL="0" indent="0">
              <a:lnSpc>
                <a:spcPct val="150000"/>
              </a:lnSpc>
              <a:buNone/>
            </a:pPr>
            <a:r>
              <a:rPr lang="en-US" u="sng" dirty="0">
                <a:solidFill>
                  <a:schemeClr val="bg1"/>
                </a:solidFill>
                <a:latin typeface="Arial" panose="020B0604020202020204" pitchFamily="34" charset="0"/>
                <a:cs typeface="Arial" panose="020B0604020202020204" pitchFamily="34" charset="0"/>
              </a:rPr>
              <a:t>Minimum-Cost subgraph:</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If the weights are positive, then a minimum spanning tree is in fact a minimum-cost subgraph connecting all vertices, since subgraphs containing cycles necessarily have more total weight.</a:t>
            </a: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00000"/>
              </a:lnSpc>
              <a:buNone/>
            </a:pPr>
            <a:r>
              <a:rPr lang="en-US" u="sng" dirty="0">
                <a:solidFill>
                  <a:schemeClr val="bg1"/>
                </a:solidFill>
                <a:latin typeface="Arial" panose="020B0604020202020204" pitchFamily="34" charset="0"/>
                <a:cs typeface="Arial" panose="020B0604020202020204" pitchFamily="34" charset="0"/>
              </a:rPr>
              <a:t>Cycle Property:</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For any cycle C in the graph, if the weight of an edge e of C is larger than the individual weights of all other edges of C, then this edge cannot belong to an MST.</a:t>
            </a: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337394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293913"/>
            <a:ext cx="11435442" cy="6281058"/>
          </a:xfrm>
        </p:spPr>
        <p:txBody>
          <a:bodyPr>
            <a:noAutofit/>
          </a:bodyPr>
          <a:lstStyle/>
          <a:p>
            <a:pPr marL="0" indent="0">
              <a:lnSpc>
                <a:spcPct val="150000"/>
              </a:lnSpc>
              <a:buNone/>
            </a:pPr>
            <a:r>
              <a:rPr lang="en-US" u="sng" dirty="0">
                <a:solidFill>
                  <a:schemeClr val="bg1"/>
                </a:solidFill>
                <a:latin typeface="Arial" panose="020B0604020202020204" pitchFamily="34" charset="0"/>
                <a:cs typeface="Arial" panose="020B0604020202020204" pitchFamily="34" charset="0"/>
              </a:rPr>
              <a:t>Cut Property:</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For any cut C of the graph, if the weight of an edge e in the cut-set of C is strictly smaller than the weights of all other edges of the cut-set of C, then this edge belongs to all MSTs of the graph.</a:t>
            </a: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00000"/>
              </a:lnSpc>
              <a:buNone/>
            </a:pPr>
            <a:r>
              <a:rPr lang="en-US" u="sng" dirty="0">
                <a:solidFill>
                  <a:schemeClr val="bg1"/>
                </a:solidFill>
                <a:latin typeface="Arial" panose="020B0604020202020204" pitchFamily="34" charset="0"/>
                <a:cs typeface="Arial" panose="020B0604020202020204" pitchFamily="34" charset="0"/>
              </a:rPr>
              <a:t>Minimum cost edge:</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If the minimum cost edge e of a graph is unique, then this edge is included in any MST.</a:t>
            </a: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241097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293913"/>
            <a:ext cx="11435442" cy="6281058"/>
          </a:xfrm>
        </p:spPr>
        <p:txBody>
          <a:bodyPr>
            <a:noAutofit/>
          </a:bodyPr>
          <a:lstStyle/>
          <a:p>
            <a:pPr marL="0" indent="0">
              <a:lnSpc>
                <a:spcPct val="100000"/>
              </a:lnSpc>
              <a:buNone/>
            </a:pPr>
            <a:r>
              <a:rPr lang="en-US" u="sng" dirty="0">
                <a:solidFill>
                  <a:schemeClr val="bg1"/>
                </a:solidFill>
                <a:latin typeface="Arial" panose="020B0604020202020204" pitchFamily="34" charset="0"/>
                <a:cs typeface="Arial" panose="020B0604020202020204" pitchFamily="34" charset="0"/>
              </a:rPr>
              <a:t>Contraction:</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If T is a tree of MST edges, then we can contract T into a single vertex while maintaining the invariant that the MST of the contracted graph plus T gives the MST for the graph before contraction</a:t>
            </a: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0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3153790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CA8E3B3-779C-732D-4345-B6C9BE3A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62D642-C99B-713B-430F-A046CA224225}"/>
              </a:ext>
            </a:extLst>
          </p:cNvPr>
          <p:cNvPicPr>
            <a:picLocks noChangeAspect="1"/>
          </p:cNvPicPr>
          <p:nvPr/>
        </p:nvPicPr>
        <p:blipFill rotWithShape="1">
          <a:blip r:embed="rId3"/>
          <a:srcRect l="9874" r="4815"/>
          <a:stretch/>
        </p:blipFill>
        <p:spPr>
          <a:xfrm>
            <a:off x="1464129" y="2138651"/>
            <a:ext cx="9361714" cy="2754869"/>
          </a:xfrm>
          <a:prstGeom prst="rect">
            <a:avLst/>
          </a:prstGeom>
        </p:spPr>
      </p:pic>
    </p:spTree>
    <p:extLst>
      <p:ext uri="{BB962C8B-B14F-4D97-AF65-F5344CB8AC3E}">
        <p14:creationId xmlns:p14="http://schemas.microsoft.com/office/powerpoint/2010/main" val="1501433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CA8E3B3-779C-732D-4345-B6C9BE3A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2995CD-ED54-B4FC-FA09-CEC730CC9A9B}"/>
              </a:ext>
            </a:extLst>
          </p:cNvPr>
          <p:cNvPicPr>
            <a:picLocks noChangeAspect="1"/>
          </p:cNvPicPr>
          <p:nvPr/>
        </p:nvPicPr>
        <p:blipFill>
          <a:blip r:embed="rId3"/>
          <a:stretch>
            <a:fillRect/>
          </a:stretch>
        </p:blipFill>
        <p:spPr>
          <a:xfrm>
            <a:off x="499389" y="3233440"/>
            <a:ext cx="4953818" cy="2993188"/>
          </a:xfrm>
          <a:prstGeom prst="rect">
            <a:avLst/>
          </a:prstGeom>
        </p:spPr>
      </p:pic>
      <p:pic>
        <p:nvPicPr>
          <p:cNvPr id="7" name="Picture 6">
            <a:extLst>
              <a:ext uri="{FF2B5EF4-FFF2-40B4-BE49-F238E27FC236}">
                <a16:creationId xmlns:a16="http://schemas.microsoft.com/office/drawing/2014/main" id="{2FC1FB58-53B5-6405-DD88-51A506C5C244}"/>
              </a:ext>
            </a:extLst>
          </p:cNvPr>
          <p:cNvPicPr>
            <a:picLocks noChangeAspect="1"/>
          </p:cNvPicPr>
          <p:nvPr/>
        </p:nvPicPr>
        <p:blipFill>
          <a:blip r:embed="rId4"/>
          <a:stretch>
            <a:fillRect/>
          </a:stretch>
        </p:blipFill>
        <p:spPr>
          <a:xfrm>
            <a:off x="6302829" y="313347"/>
            <a:ext cx="5535651" cy="3115653"/>
          </a:xfrm>
          <a:prstGeom prst="rect">
            <a:avLst/>
          </a:prstGeom>
        </p:spPr>
      </p:pic>
    </p:spTree>
    <p:extLst>
      <p:ext uri="{BB962C8B-B14F-4D97-AF65-F5344CB8AC3E}">
        <p14:creationId xmlns:p14="http://schemas.microsoft.com/office/powerpoint/2010/main" val="405824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CA8E3B3-779C-732D-4345-B6C9BE3A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8E225EB-4584-7567-3117-0A2F90B8F502}"/>
              </a:ext>
            </a:extLst>
          </p:cNvPr>
          <p:cNvPicPr>
            <a:picLocks noChangeAspect="1"/>
          </p:cNvPicPr>
          <p:nvPr/>
        </p:nvPicPr>
        <p:blipFill rotWithShape="1">
          <a:blip r:embed="rId3"/>
          <a:srcRect l="1886" r="67875"/>
          <a:stretch/>
        </p:blipFill>
        <p:spPr>
          <a:xfrm>
            <a:off x="1090968" y="1856495"/>
            <a:ext cx="4738332" cy="3754612"/>
          </a:xfrm>
          <a:prstGeom prst="rect">
            <a:avLst/>
          </a:prstGeom>
        </p:spPr>
      </p:pic>
      <p:pic>
        <p:nvPicPr>
          <p:cNvPr id="8" name="Picture 7">
            <a:extLst>
              <a:ext uri="{FF2B5EF4-FFF2-40B4-BE49-F238E27FC236}">
                <a16:creationId xmlns:a16="http://schemas.microsoft.com/office/drawing/2014/main" id="{AF9D2EBF-49E8-04C9-A096-95A8C66178D1}"/>
              </a:ext>
            </a:extLst>
          </p:cNvPr>
          <p:cNvPicPr>
            <a:picLocks noChangeAspect="1"/>
          </p:cNvPicPr>
          <p:nvPr/>
        </p:nvPicPr>
        <p:blipFill rotWithShape="1">
          <a:blip r:embed="rId3"/>
          <a:srcRect l="33866" r="35320"/>
          <a:stretch/>
        </p:blipFill>
        <p:spPr>
          <a:xfrm>
            <a:off x="7969942" y="3733801"/>
            <a:ext cx="3817308" cy="2789162"/>
          </a:xfrm>
          <a:prstGeom prst="rect">
            <a:avLst/>
          </a:prstGeom>
        </p:spPr>
      </p:pic>
      <p:pic>
        <p:nvPicPr>
          <p:cNvPr id="10" name="Picture 9">
            <a:extLst>
              <a:ext uri="{FF2B5EF4-FFF2-40B4-BE49-F238E27FC236}">
                <a16:creationId xmlns:a16="http://schemas.microsoft.com/office/drawing/2014/main" id="{41146BC2-0B94-50B6-C082-C6AC141B095C}"/>
              </a:ext>
            </a:extLst>
          </p:cNvPr>
          <p:cNvPicPr>
            <a:picLocks noChangeAspect="1"/>
          </p:cNvPicPr>
          <p:nvPr/>
        </p:nvPicPr>
        <p:blipFill rotWithShape="1">
          <a:blip r:embed="rId3"/>
          <a:srcRect l="67207"/>
          <a:stretch/>
        </p:blipFill>
        <p:spPr>
          <a:xfrm>
            <a:off x="7969941" y="335038"/>
            <a:ext cx="3817308" cy="2789162"/>
          </a:xfrm>
          <a:prstGeom prst="rect">
            <a:avLst/>
          </a:prstGeom>
        </p:spPr>
      </p:pic>
    </p:spTree>
    <p:extLst>
      <p:ext uri="{BB962C8B-B14F-4D97-AF65-F5344CB8AC3E}">
        <p14:creationId xmlns:p14="http://schemas.microsoft.com/office/powerpoint/2010/main" val="416517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1612-D97E-F6F2-B5BE-029E69F717AE}"/>
              </a:ext>
            </a:extLst>
          </p:cNvPr>
          <p:cNvSpPr>
            <a:spLocks noGrp="1"/>
          </p:cNvSpPr>
          <p:nvPr>
            <p:ph type="title"/>
          </p:nvPr>
        </p:nvSpPr>
        <p:spPr>
          <a:xfrm>
            <a:off x="4965430" y="629268"/>
            <a:ext cx="6586491" cy="1286160"/>
          </a:xfrm>
        </p:spPr>
        <p:txBody>
          <a:bodyPr anchor="b">
            <a:normAutofit/>
          </a:bodyPr>
          <a:lstStyle/>
          <a:p>
            <a:r>
              <a:rPr lang="en-US"/>
              <a:t>Let’s create a Graph</a:t>
            </a:r>
            <a:endParaRPr lang="en-IN" dirty="0"/>
          </a:p>
        </p:txBody>
      </p:sp>
      <p:sp>
        <p:nvSpPr>
          <p:cNvPr id="3" name="Content Placeholder 2">
            <a:extLst>
              <a:ext uri="{FF2B5EF4-FFF2-40B4-BE49-F238E27FC236}">
                <a16:creationId xmlns:a16="http://schemas.microsoft.com/office/drawing/2014/main" id="{6E33FEEE-A49F-B929-16F8-93CBC34B868E}"/>
              </a:ext>
            </a:extLst>
          </p:cNvPr>
          <p:cNvSpPr>
            <a:spLocks noGrp="1"/>
          </p:cNvSpPr>
          <p:nvPr>
            <p:ph idx="1"/>
          </p:nvPr>
        </p:nvSpPr>
        <p:spPr>
          <a:xfrm>
            <a:off x="4965430" y="2252506"/>
            <a:ext cx="7067470" cy="4469842"/>
          </a:xfrm>
        </p:spPr>
        <p:txBody>
          <a:bodyPr>
            <a:normAutofit lnSpcReduction="10000"/>
          </a:bodyPr>
          <a:lstStyle/>
          <a:p>
            <a:pPr marL="0" indent="0">
              <a:lnSpc>
                <a:spcPct val="110000"/>
              </a:lnSpc>
              <a:buNone/>
            </a:pPr>
            <a:r>
              <a:rPr lang="en-US" sz="2000" dirty="0">
                <a:latin typeface="Arial" panose="020B0604020202020204" pitchFamily="34" charset="0"/>
                <a:cs typeface="Arial" panose="020B0604020202020204" pitchFamily="34" charset="0"/>
              </a:rPr>
              <a:t>Consider a group of boxers contending for the title of heavyweight champion of the world. Suppose that each boxer has one chance to challenge the reigning champion and the loser of any match will be eliminated from contention. </a:t>
            </a:r>
          </a:p>
          <a:p>
            <a:pPr marL="0" indent="0">
              <a:lnSpc>
                <a:spcPct val="110000"/>
              </a:lnSpc>
              <a:buNone/>
            </a:pPr>
            <a:r>
              <a:rPr lang="en-US" sz="2000" dirty="0">
                <a:latin typeface="Arial" panose="020B0604020202020204" pitchFamily="34" charset="0"/>
                <a:cs typeface="Arial" panose="020B0604020202020204" pitchFamily="34" charset="0"/>
              </a:rPr>
              <a:t>Let G(V,E) be an undirected graph where vertices in V represent the boxers and the edges E represent these matches. Let V={ </a:t>
            </a:r>
            <a:r>
              <a:rPr lang="en-US" sz="2000" dirty="0" err="1">
                <a:latin typeface="Arial" panose="020B0604020202020204" pitchFamily="34" charset="0"/>
                <a:cs typeface="Arial" panose="020B0604020202020204" pitchFamily="34" charset="0"/>
              </a:rPr>
              <a:t>a,b,c,d,e,f,g,h,i</a:t>
            </a:r>
            <a:r>
              <a:rPr lang="en-US" sz="2000" dirty="0">
                <a:latin typeface="Arial" panose="020B0604020202020204" pitchFamily="34" charset="0"/>
                <a:cs typeface="Arial" panose="020B0604020202020204" pitchFamily="34" charset="0"/>
              </a:rPr>
              <a:t>} . Following are the results –</a:t>
            </a:r>
          </a:p>
          <a:p>
            <a:pPr>
              <a:lnSpc>
                <a:spcPct val="110000"/>
              </a:lnSpc>
            </a:pPr>
            <a:r>
              <a:rPr lang="en-US" sz="2000" dirty="0">
                <a:latin typeface="Arial" panose="020B0604020202020204" pitchFamily="34" charset="0"/>
                <a:cs typeface="Arial" panose="020B0604020202020204" pitchFamily="34" charset="0"/>
              </a:rPr>
              <a:t>a is the reigning champion in the beginning</a:t>
            </a:r>
          </a:p>
          <a:p>
            <a:pPr>
              <a:lnSpc>
                <a:spcPct val="110000"/>
              </a:lnSpc>
            </a:pPr>
            <a:r>
              <a:rPr lang="en-US" sz="2000" dirty="0">
                <a:latin typeface="Arial" panose="020B0604020202020204" pitchFamily="34" charset="0"/>
                <a:cs typeface="Arial" panose="020B0604020202020204" pitchFamily="34" charset="0"/>
              </a:rPr>
              <a:t>a beat </a:t>
            </a:r>
            <a:r>
              <a:rPr lang="en-US" sz="2000" dirty="0" err="1">
                <a:latin typeface="Arial" panose="020B0604020202020204" pitchFamily="34" charset="0"/>
                <a:cs typeface="Arial" panose="020B0604020202020204" pitchFamily="34" charset="0"/>
              </a:rPr>
              <a:t>b,c</a:t>
            </a:r>
            <a:r>
              <a:rPr lang="en-US" sz="2000" dirty="0">
                <a:latin typeface="Arial" panose="020B0604020202020204" pitchFamily="34" charset="0"/>
                <a:cs typeface="Arial" panose="020B0604020202020204" pitchFamily="34" charset="0"/>
              </a:rPr>
              <a:t> and d and then a loses title to e</a:t>
            </a:r>
          </a:p>
          <a:p>
            <a:pPr>
              <a:lnSpc>
                <a:spcPct val="110000"/>
              </a:lnSpc>
            </a:pPr>
            <a:r>
              <a:rPr lang="en-US" sz="2000" dirty="0">
                <a:latin typeface="Arial" panose="020B0604020202020204" pitchFamily="34" charset="0"/>
                <a:cs typeface="Arial" panose="020B0604020202020204" pitchFamily="34" charset="0"/>
              </a:rPr>
              <a:t>e beats </a:t>
            </a:r>
            <a:r>
              <a:rPr lang="en-US" sz="2000" dirty="0" err="1">
                <a:latin typeface="Arial" panose="020B0604020202020204" pitchFamily="34" charset="0"/>
                <a:cs typeface="Arial" panose="020B0604020202020204" pitchFamily="34" charset="0"/>
              </a:rPr>
              <a:t>f,g</a:t>
            </a:r>
            <a:r>
              <a:rPr lang="en-US" sz="2000" dirty="0">
                <a:latin typeface="Arial" panose="020B0604020202020204" pitchFamily="34" charset="0"/>
                <a:cs typeface="Arial" panose="020B0604020202020204" pitchFamily="34" charset="0"/>
              </a:rPr>
              <a:t> and then loses </a:t>
            </a:r>
            <a:r>
              <a:rPr lang="en-US" sz="2000" dirty="0" err="1">
                <a:latin typeface="Arial" panose="020B0604020202020204" pitchFamily="34" charset="0"/>
                <a:cs typeface="Arial" panose="020B0604020202020204" pitchFamily="34" charset="0"/>
              </a:rPr>
              <a:t>tite</a:t>
            </a:r>
            <a:r>
              <a:rPr lang="en-US" sz="2000" dirty="0">
                <a:latin typeface="Arial" panose="020B0604020202020204" pitchFamily="34" charset="0"/>
                <a:cs typeface="Arial" panose="020B0604020202020204" pitchFamily="34" charset="0"/>
              </a:rPr>
              <a:t> to h</a:t>
            </a:r>
          </a:p>
          <a:p>
            <a:pPr>
              <a:lnSpc>
                <a:spcPct val="110000"/>
              </a:lnSpc>
            </a:pPr>
            <a:r>
              <a:rPr lang="en-US" sz="2000" dirty="0">
                <a:latin typeface="Arial" panose="020B0604020202020204" pitchFamily="34" charset="0"/>
                <a:cs typeface="Arial" panose="020B0604020202020204" pitchFamily="34" charset="0"/>
              </a:rPr>
              <a:t>h loses title to </a:t>
            </a:r>
            <a:r>
              <a:rPr lang="en-US" sz="2000" dirty="0" err="1">
                <a:latin typeface="Arial" panose="020B0604020202020204" pitchFamily="34" charset="0"/>
                <a:cs typeface="Arial" panose="020B0604020202020204" pitchFamily="34" charset="0"/>
              </a:rPr>
              <a:t>i</a:t>
            </a:r>
            <a:endParaRPr lang="en-IN" sz="2000" dirty="0">
              <a:latin typeface="Arial" panose="020B0604020202020204" pitchFamily="34" charset="0"/>
              <a:cs typeface="Arial" panose="020B0604020202020204" pitchFamily="34" charset="0"/>
            </a:endParaRPr>
          </a:p>
        </p:txBody>
      </p:sp>
      <p:pic>
        <p:nvPicPr>
          <p:cNvPr id="5" name="Picture 4" descr="Boxing gloves hanging on a wall">
            <a:extLst>
              <a:ext uri="{FF2B5EF4-FFF2-40B4-BE49-F238E27FC236}">
                <a16:creationId xmlns:a16="http://schemas.microsoft.com/office/drawing/2014/main" id="{9D1C2D69-A48B-2863-439A-E95040471FBE}"/>
              </a:ext>
            </a:extLst>
          </p:cNvPr>
          <p:cNvPicPr>
            <a:picLocks noChangeAspect="1"/>
          </p:cNvPicPr>
          <p:nvPr/>
        </p:nvPicPr>
        <p:blipFill rotWithShape="1">
          <a:blip r:embed="rId2"/>
          <a:srcRect l="43766" r="14664"/>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21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a:extLst>
              <a:ext uri="{FF2B5EF4-FFF2-40B4-BE49-F238E27FC236}">
                <a16:creationId xmlns:a16="http://schemas.microsoft.com/office/drawing/2014/main" id="{D64FB86F-8386-5CBC-D104-8CB98BC6E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Connector 4">
            <a:extLst>
              <a:ext uri="{FF2B5EF4-FFF2-40B4-BE49-F238E27FC236}">
                <a16:creationId xmlns:a16="http://schemas.microsoft.com/office/drawing/2014/main" id="{0604E5A4-973B-3281-152B-73F1A3CD97BA}"/>
              </a:ext>
            </a:extLst>
          </p:cNvPr>
          <p:cNvSpPr/>
          <p:nvPr/>
        </p:nvSpPr>
        <p:spPr>
          <a:xfrm>
            <a:off x="1675453" y="580291"/>
            <a:ext cx="818941" cy="808893"/>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6" name="Flowchart: Connector 5">
            <a:extLst>
              <a:ext uri="{FF2B5EF4-FFF2-40B4-BE49-F238E27FC236}">
                <a16:creationId xmlns:a16="http://schemas.microsoft.com/office/drawing/2014/main" id="{49331432-590F-E135-9CE1-9B02B016F4E7}"/>
              </a:ext>
            </a:extLst>
          </p:cNvPr>
          <p:cNvSpPr/>
          <p:nvPr/>
        </p:nvSpPr>
        <p:spPr>
          <a:xfrm>
            <a:off x="1727369" y="2241617"/>
            <a:ext cx="818941" cy="808893"/>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7" name="Flowchart: Connector 6">
            <a:extLst>
              <a:ext uri="{FF2B5EF4-FFF2-40B4-BE49-F238E27FC236}">
                <a16:creationId xmlns:a16="http://schemas.microsoft.com/office/drawing/2014/main" id="{747B17CE-E1FE-3209-DD07-78580F225C22}"/>
              </a:ext>
            </a:extLst>
          </p:cNvPr>
          <p:cNvSpPr/>
          <p:nvPr/>
        </p:nvSpPr>
        <p:spPr>
          <a:xfrm>
            <a:off x="1675453" y="4113961"/>
            <a:ext cx="818941" cy="808893"/>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8" name="Flowchart: Connector 7">
            <a:extLst>
              <a:ext uri="{FF2B5EF4-FFF2-40B4-BE49-F238E27FC236}">
                <a16:creationId xmlns:a16="http://schemas.microsoft.com/office/drawing/2014/main" id="{BCFF34E1-E195-3A5E-24F2-F7673FD51847}"/>
              </a:ext>
            </a:extLst>
          </p:cNvPr>
          <p:cNvSpPr/>
          <p:nvPr/>
        </p:nvSpPr>
        <p:spPr>
          <a:xfrm>
            <a:off x="3885252" y="2199751"/>
            <a:ext cx="818941" cy="808893"/>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Flowchart: Connector 8">
            <a:extLst>
              <a:ext uri="{FF2B5EF4-FFF2-40B4-BE49-F238E27FC236}">
                <a16:creationId xmlns:a16="http://schemas.microsoft.com/office/drawing/2014/main" id="{C83F8E10-2620-4B5E-C700-D0FDE8A7102D}"/>
              </a:ext>
            </a:extLst>
          </p:cNvPr>
          <p:cNvSpPr/>
          <p:nvPr/>
        </p:nvSpPr>
        <p:spPr>
          <a:xfrm>
            <a:off x="6264200" y="2241616"/>
            <a:ext cx="818941" cy="808893"/>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0" name="Flowchart: Connector 9">
            <a:extLst>
              <a:ext uri="{FF2B5EF4-FFF2-40B4-BE49-F238E27FC236}">
                <a16:creationId xmlns:a16="http://schemas.microsoft.com/office/drawing/2014/main" id="{FBCCB329-2434-53D2-8126-4196C7421AFD}"/>
              </a:ext>
            </a:extLst>
          </p:cNvPr>
          <p:cNvSpPr/>
          <p:nvPr/>
        </p:nvSpPr>
        <p:spPr>
          <a:xfrm>
            <a:off x="8653195" y="705895"/>
            <a:ext cx="818941" cy="808893"/>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1" name="Flowchart: Connector 10">
            <a:extLst>
              <a:ext uri="{FF2B5EF4-FFF2-40B4-BE49-F238E27FC236}">
                <a16:creationId xmlns:a16="http://schemas.microsoft.com/office/drawing/2014/main" id="{D6FC5668-9511-273B-0754-5EB57BBE69B7}"/>
              </a:ext>
            </a:extLst>
          </p:cNvPr>
          <p:cNvSpPr/>
          <p:nvPr/>
        </p:nvSpPr>
        <p:spPr>
          <a:xfrm>
            <a:off x="8570297" y="2260040"/>
            <a:ext cx="818941" cy="808893"/>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2" name="Flowchart: Connector 11">
            <a:extLst>
              <a:ext uri="{FF2B5EF4-FFF2-40B4-BE49-F238E27FC236}">
                <a16:creationId xmlns:a16="http://schemas.microsoft.com/office/drawing/2014/main" id="{1F0B3F8A-4E89-6E3E-F41B-0E98643AB34B}"/>
              </a:ext>
            </a:extLst>
          </p:cNvPr>
          <p:cNvSpPr/>
          <p:nvPr/>
        </p:nvSpPr>
        <p:spPr>
          <a:xfrm>
            <a:off x="8653195" y="4149131"/>
            <a:ext cx="818941" cy="808893"/>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3" name="Flowchart: Connector 12">
            <a:extLst>
              <a:ext uri="{FF2B5EF4-FFF2-40B4-BE49-F238E27FC236}">
                <a16:creationId xmlns:a16="http://schemas.microsoft.com/office/drawing/2014/main" id="{B9F7049A-6F14-97B3-3684-9C2FED110FC6}"/>
              </a:ext>
            </a:extLst>
          </p:cNvPr>
          <p:cNvSpPr/>
          <p:nvPr/>
        </p:nvSpPr>
        <p:spPr>
          <a:xfrm>
            <a:off x="11012046" y="2260040"/>
            <a:ext cx="818941" cy="808893"/>
          </a:xfrm>
          <a:prstGeom prst="flowChartConnector">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15" name="Straight Connector 14">
            <a:extLst>
              <a:ext uri="{FF2B5EF4-FFF2-40B4-BE49-F238E27FC236}">
                <a16:creationId xmlns:a16="http://schemas.microsoft.com/office/drawing/2014/main" id="{FAD7FEFF-74A5-2A58-B565-2A8CD69574EC}"/>
              </a:ext>
            </a:extLst>
          </p:cNvPr>
          <p:cNvCxnSpPr>
            <a:stCxn id="5" idx="5"/>
            <a:endCxn id="8" idx="1"/>
          </p:cNvCxnSpPr>
          <p:nvPr/>
        </p:nvCxnSpPr>
        <p:spPr>
          <a:xfrm>
            <a:off x="2374463" y="1270724"/>
            <a:ext cx="1630720" cy="1047487"/>
          </a:xfrm>
          <a:prstGeom prst="line">
            <a:avLst/>
          </a:prstGeom>
          <a:ln w="381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100869-0B8C-5B4B-3717-1290D21E0B5B}"/>
              </a:ext>
            </a:extLst>
          </p:cNvPr>
          <p:cNvCxnSpPr>
            <a:cxnSpLocks/>
            <a:endCxn id="8" idx="3"/>
          </p:cNvCxnSpPr>
          <p:nvPr/>
        </p:nvCxnSpPr>
        <p:spPr>
          <a:xfrm flipV="1">
            <a:off x="2494394" y="2890184"/>
            <a:ext cx="1510789" cy="1544096"/>
          </a:xfrm>
          <a:prstGeom prst="line">
            <a:avLst/>
          </a:prstGeom>
          <a:ln w="381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D20CD-A238-4C6B-8810-BC3B06BD7A05}"/>
              </a:ext>
            </a:extLst>
          </p:cNvPr>
          <p:cNvCxnSpPr>
            <a:cxnSpLocks/>
            <a:stCxn id="6" idx="6"/>
            <a:endCxn id="8" idx="2"/>
          </p:cNvCxnSpPr>
          <p:nvPr/>
        </p:nvCxnSpPr>
        <p:spPr>
          <a:xfrm flipV="1">
            <a:off x="2546310" y="2604198"/>
            <a:ext cx="1338942" cy="41866"/>
          </a:xfrm>
          <a:prstGeom prst="line">
            <a:avLst/>
          </a:prstGeom>
          <a:ln w="381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412281-E71F-223F-B8F6-D2C68AC77E9C}"/>
              </a:ext>
            </a:extLst>
          </p:cNvPr>
          <p:cNvCxnSpPr>
            <a:cxnSpLocks/>
            <a:endCxn id="9" idx="2"/>
          </p:cNvCxnSpPr>
          <p:nvPr/>
        </p:nvCxnSpPr>
        <p:spPr>
          <a:xfrm flipV="1">
            <a:off x="4721546" y="2646063"/>
            <a:ext cx="1542654" cy="1"/>
          </a:xfrm>
          <a:prstGeom prst="line">
            <a:avLst/>
          </a:prstGeom>
          <a:ln w="381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69D869-D2E2-4541-9666-67087DBB0F32}"/>
              </a:ext>
            </a:extLst>
          </p:cNvPr>
          <p:cNvCxnSpPr>
            <a:cxnSpLocks/>
            <a:endCxn id="10" idx="3"/>
          </p:cNvCxnSpPr>
          <p:nvPr/>
        </p:nvCxnSpPr>
        <p:spPr>
          <a:xfrm flipV="1">
            <a:off x="6924534" y="1396328"/>
            <a:ext cx="1848592" cy="970892"/>
          </a:xfrm>
          <a:prstGeom prst="line">
            <a:avLst/>
          </a:prstGeom>
          <a:ln w="381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868B75-BBB2-C926-C1C7-91B16D745437}"/>
              </a:ext>
            </a:extLst>
          </p:cNvPr>
          <p:cNvCxnSpPr>
            <a:cxnSpLocks/>
          </p:cNvCxnSpPr>
          <p:nvPr/>
        </p:nvCxnSpPr>
        <p:spPr>
          <a:xfrm>
            <a:off x="6982848" y="2939143"/>
            <a:ext cx="1724885" cy="1451987"/>
          </a:xfrm>
          <a:prstGeom prst="line">
            <a:avLst/>
          </a:prstGeom>
          <a:ln w="381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BD4644D-8EF1-C030-C264-C0A384579F78}"/>
              </a:ext>
            </a:extLst>
          </p:cNvPr>
          <p:cNvCxnSpPr>
            <a:cxnSpLocks/>
            <a:stCxn id="11" idx="6"/>
          </p:cNvCxnSpPr>
          <p:nvPr/>
        </p:nvCxnSpPr>
        <p:spPr>
          <a:xfrm flipV="1">
            <a:off x="9389238" y="2562331"/>
            <a:ext cx="1622808" cy="102156"/>
          </a:xfrm>
          <a:prstGeom prst="line">
            <a:avLst/>
          </a:prstGeom>
          <a:ln w="381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93CE30-8E21-F368-E612-1F1D3CA1656F}"/>
              </a:ext>
            </a:extLst>
          </p:cNvPr>
          <p:cNvCxnSpPr>
            <a:cxnSpLocks/>
            <a:endCxn id="11" idx="2"/>
          </p:cNvCxnSpPr>
          <p:nvPr/>
        </p:nvCxnSpPr>
        <p:spPr>
          <a:xfrm flipV="1">
            <a:off x="7064719" y="2664487"/>
            <a:ext cx="1505578" cy="15911"/>
          </a:xfrm>
          <a:prstGeom prst="line">
            <a:avLst/>
          </a:prstGeom>
          <a:ln w="381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C737C60-70EC-13E9-01AB-4396984C0C7B}"/>
              </a:ext>
            </a:extLst>
          </p:cNvPr>
          <p:cNvSpPr/>
          <p:nvPr/>
        </p:nvSpPr>
        <p:spPr>
          <a:xfrm>
            <a:off x="1023638" y="118626"/>
            <a:ext cx="548548"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b</a:t>
            </a:r>
          </a:p>
        </p:txBody>
      </p:sp>
      <p:sp>
        <p:nvSpPr>
          <p:cNvPr id="37" name="Rectangle 36">
            <a:extLst>
              <a:ext uri="{FF2B5EF4-FFF2-40B4-BE49-F238E27FC236}">
                <a16:creationId xmlns:a16="http://schemas.microsoft.com/office/drawing/2014/main" id="{8E8F5660-8FE9-65FC-33A2-4D8C20B0AE3D}"/>
              </a:ext>
            </a:extLst>
          </p:cNvPr>
          <p:cNvSpPr/>
          <p:nvPr/>
        </p:nvSpPr>
        <p:spPr>
          <a:xfrm>
            <a:off x="1104457" y="2085314"/>
            <a:ext cx="478015"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c</a:t>
            </a:r>
          </a:p>
        </p:txBody>
      </p:sp>
      <p:sp>
        <p:nvSpPr>
          <p:cNvPr id="38" name="Rectangle 37">
            <a:extLst>
              <a:ext uri="{FF2B5EF4-FFF2-40B4-BE49-F238E27FC236}">
                <a16:creationId xmlns:a16="http://schemas.microsoft.com/office/drawing/2014/main" id="{B9DA9947-C586-A94C-DD95-975953CFDCB6}"/>
              </a:ext>
            </a:extLst>
          </p:cNvPr>
          <p:cNvSpPr/>
          <p:nvPr/>
        </p:nvSpPr>
        <p:spPr>
          <a:xfrm>
            <a:off x="1063163" y="3929465"/>
            <a:ext cx="548548"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d</a:t>
            </a:r>
          </a:p>
        </p:txBody>
      </p:sp>
      <p:sp>
        <p:nvSpPr>
          <p:cNvPr id="39" name="Rectangle 38">
            <a:extLst>
              <a:ext uri="{FF2B5EF4-FFF2-40B4-BE49-F238E27FC236}">
                <a16:creationId xmlns:a16="http://schemas.microsoft.com/office/drawing/2014/main" id="{DB1663A9-2B2C-B045-4BE4-6AE1A4AD2300}"/>
              </a:ext>
            </a:extLst>
          </p:cNvPr>
          <p:cNvSpPr/>
          <p:nvPr/>
        </p:nvSpPr>
        <p:spPr>
          <a:xfrm>
            <a:off x="4164621" y="1371742"/>
            <a:ext cx="516487"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a</a:t>
            </a:r>
          </a:p>
        </p:txBody>
      </p:sp>
      <p:sp>
        <p:nvSpPr>
          <p:cNvPr id="40" name="Rectangle 39">
            <a:extLst>
              <a:ext uri="{FF2B5EF4-FFF2-40B4-BE49-F238E27FC236}">
                <a16:creationId xmlns:a16="http://schemas.microsoft.com/office/drawing/2014/main" id="{FC5A3FB2-2E95-AB1F-5C06-69496769983A}"/>
              </a:ext>
            </a:extLst>
          </p:cNvPr>
          <p:cNvSpPr/>
          <p:nvPr/>
        </p:nvSpPr>
        <p:spPr>
          <a:xfrm>
            <a:off x="6466318" y="1389184"/>
            <a:ext cx="529312"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e</a:t>
            </a:r>
          </a:p>
        </p:txBody>
      </p:sp>
      <p:sp>
        <p:nvSpPr>
          <p:cNvPr id="41" name="Rectangle 40">
            <a:extLst>
              <a:ext uri="{FF2B5EF4-FFF2-40B4-BE49-F238E27FC236}">
                <a16:creationId xmlns:a16="http://schemas.microsoft.com/office/drawing/2014/main" id="{40AD6ECD-3439-8BBC-42BD-7F2402C3F17B}"/>
              </a:ext>
            </a:extLst>
          </p:cNvPr>
          <p:cNvSpPr/>
          <p:nvPr/>
        </p:nvSpPr>
        <p:spPr>
          <a:xfrm>
            <a:off x="8788392" y="4874562"/>
            <a:ext cx="548548"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h</a:t>
            </a:r>
          </a:p>
        </p:txBody>
      </p:sp>
      <p:sp>
        <p:nvSpPr>
          <p:cNvPr id="44" name="Rectangle 43">
            <a:extLst>
              <a:ext uri="{FF2B5EF4-FFF2-40B4-BE49-F238E27FC236}">
                <a16:creationId xmlns:a16="http://schemas.microsoft.com/office/drawing/2014/main" id="{88A74BCC-6C6C-C21C-EFEC-7C3928E7364A}"/>
              </a:ext>
            </a:extLst>
          </p:cNvPr>
          <p:cNvSpPr/>
          <p:nvPr/>
        </p:nvSpPr>
        <p:spPr>
          <a:xfrm>
            <a:off x="11252456" y="1363364"/>
            <a:ext cx="343363" cy="923330"/>
          </a:xfrm>
          <a:prstGeom prst="rect">
            <a:avLst/>
          </a:prstGeom>
          <a:noFill/>
        </p:spPr>
        <p:txBody>
          <a:bodyPr wrap="none" lIns="91440" tIns="45720" rIns="91440" bIns="45720">
            <a:spAutoFit/>
          </a:bodyPr>
          <a:lstStyle/>
          <a:p>
            <a:pPr algn="ctr"/>
            <a:r>
              <a:rPr lang="en-US" sz="5400" b="0" cap="none" spc="0" dirty="0" err="1">
                <a:ln w="0"/>
                <a:solidFill>
                  <a:schemeClr val="bg1"/>
                </a:solidFill>
                <a:effectLst>
                  <a:outerShdw blurRad="38100" dist="19050" dir="2700000" algn="tl" rotWithShape="0">
                    <a:schemeClr val="dk1">
                      <a:alpha val="40000"/>
                    </a:schemeClr>
                  </a:outerShdw>
                </a:effectLst>
              </a:rPr>
              <a:t>i</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441D07AC-3EAD-DA95-E880-89F07D7543CA}"/>
              </a:ext>
            </a:extLst>
          </p:cNvPr>
          <p:cNvSpPr/>
          <p:nvPr/>
        </p:nvSpPr>
        <p:spPr>
          <a:xfrm>
            <a:off x="8588729" y="1473057"/>
            <a:ext cx="529312"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g</a:t>
            </a:r>
          </a:p>
        </p:txBody>
      </p:sp>
      <p:sp>
        <p:nvSpPr>
          <p:cNvPr id="46" name="Rectangle 45">
            <a:extLst>
              <a:ext uri="{FF2B5EF4-FFF2-40B4-BE49-F238E27FC236}">
                <a16:creationId xmlns:a16="http://schemas.microsoft.com/office/drawing/2014/main" id="{4415C96A-63AB-18C6-5AF4-035C4850DD5A}"/>
              </a:ext>
            </a:extLst>
          </p:cNvPr>
          <p:cNvSpPr/>
          <p:nvPr/>
        </p:nvSpPr>
        <p:spPr>
          <a:xfrm>
            <a:off x="8722342" y="-68806"/>
            <a:ext cx="396262"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f</a:t>
            </a:r>
          </a:p>
        </p:txBody>
      </p:sp>
    </p:spTree>
    <p:extLst>
      <p:ext uri="{BB962C8B-B14F-4D97-AF65-F5344CB8AC3E}">
        <p14:creationId xmlns:p14="http://schemas.microsoft.com/office/powerpoint/2010/main" val="364110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ox(in)">
                                      <p:cBhvr>
                                        <p:cTn id="52" dur="20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ox(in)">
                                      <p:cBhvr>
                                        <p:cTn id="57" dur="20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ox(in)">
                                      <p:cBhvr>
                                        <p:cTn id="62" dur="20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ox(in)">
                                      <p:cBhvr>
                                        <p:cTn id="67" dur="20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box(in)">
                                      <p:cBhvr>
                                        <p:cTn id="72" dur="20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ox(in)">
                                      <p:cBhvr>
                                        <p:cTn id="77" dur="20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ox(in)">
                                      <p:cBhvr>
                                        <p:cTn id="82" dur="20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box(in)">
                                      <p:cBhvr>
                                        <p:cTn id="8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3D5FD1-5CC1-AA3D-2BA8-54D114A7C512}"/>
              </a:ext>
            </a:extLst>
          </p:cNvPr>
          <p:cNvSpPr>
            <a:spLocks noGrp="1"/>
          </p:cNvSpPr>
          <p:nvPr>
            <p:ph type="title"/>
          </p:nvPr>
        </p:nvSpPr>
        <p:spPr>
          <a:xfrm>
            <a:off x="391887" y="136526"/>
            <a:ext cx="11478984" cy="1137104"/>
          </a:xfrm>
        </p:spPr>
        <p:txBody>
          <a:bodyPr>
            <a:normAutofit/>
          </a:bodyPr>
          <a:lstStyle/>
          <a:p>
            <a:pPr algn="ctr"/>
            <a:r>
              <a:rPr lang="en-US" sz="4000" b="1" u="sng" dirty="0">
                <a:solidFill>
                  <a:schemeClr val="bg1"/>
                </a:solidFill>
                <a:latin typeface="Arial Rounded MT Bold" panose="020F0704030504030204" pitchFamily="34" charset="0"/>
              </a:rPr>
              <a:t>Trees and Forests</a:t>
            </a:r>
            <a:endParaRPr lang="en-IN" sz="4000" b="1" u="sng" dirty="0">
              <a:solidFill>
                <a:schemeClr val="bg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1273630"/>
            <a:ext cx="11435442" cy="5061856"/>
          </a:xfrm>
        </p:spPr>
        <p:txBody>
          <a:bodyPr>
            <a:noAutofit/>
          </a:bodyPr>
          <a:lstStyle/>
          <a:p>
            <a:r>
              <a:rPr lang="en-US" u="sng" dirty="0">
                <a:solidFill>
                  <a:schemeClr val="bg1"/>
                </a:solidFill>
                <a:latin typeface="Arial" panose="020B0604020202020204" pitchFamily="34" charset="0"/>
                <a:cs typeface="Arial" panose="020B0604020202020204" pitchFamily="34" charset="0"/>
              </a:rPr>
              <a:t>Acyclic Graph</a:t>
            </a:r>
          </a:p>
          <a:p>
            <a:pPr marL="0" indent="0">
              <a:buNone/>
            </a:pPr>
            <a:r>
              <a:rPr lang="en-US" dirty="0">
                <a:solidFill>
                  <a:schemeClr val="bg1"/>
                </a:solidFill>
                <a:latin typeface="Arial" panose="020B0604020202020204" pitchFamily="34" charset="0"/>
                <a:cs typeface="Arial" panose="020B0604020202020204" pitchFamily="34" charset="0"/>
              </a:rPr>
              <a:t>   A graph with no cycle is acyclic</a:t>
            </a:r>
          </a:p>
          <a:p>
            <a:pPr marL="0" indent="0">
              <a:buNone/>
            </a:pPr>
            <a:endParaRPr lang="en-US" dirty="0">
              <a:solidFill>
                <a:schemeClr val="bg1"/>
              </a:solidFill>
              <a:latin typeface="Arial" panose="020B0604020202020204" pitchFamily="34" charset="0"/>
              <a:cs typeface="Arial" panose="020B0604020202020204" pitchFamily="34" charset="0"/>
            </a:endParaRPr>
          </a:p>
          <a:p>
            <a:r>
              <a:rPr lang="en-US" u="sng" dirty="0">
                <a:solidFill>
                  <a:schemeClr val="bg1"/>
                </a:solidFill>
                <a:latin typeface="Arial" panose="020B0604020202020204" pitchFamily="34" charset="0"/>
                <a:cs typeface="Arial" panose="020B0604020202020204" pitchFamily="34" charset="0"/>
              </a:rPr>
              <a:t>Forest</a:t>
            </a:r>
          </a:p>
          <a:p>
            <a:pPr marL="0" indent="0">
              <a:buNone/>
            </a:pPr>
            <a:r>
              <a:rPr lang="en-US" dirty="0">
                <a:solidFill>
                  <a:schemeClr val="bg1"/>
                </a:solidFill>
                <a:latin typeface="Arial" panose="020B0604020202020204" pitchFamily="34" charset="0"/>
                <a:cs typeface="Arial" panose="020B0604020202020204" pitchFamily="34" charset="0"/>
              </a:rPr>
              <a:t>   A forest is an acyclic graph</a:t>
            </a:r>
          </a:p>
          <a:p>
            <a:pPr marL="0" indent="0">
              <a:buNone/>
            </a:pPr>
            <a:endParaRPr lang="en-US" dirty="0">
              <a:solidFill>
                <a:schemeClr val="bg1"/>
              </a:solidFill>
              <a:latin typeface="Arial" panose="020B0604020202020204" pitchFamily="34" charset="0"/>
              <a:cs typeface="Arial" panose="020B0604020202020204" pitchFamily="34" charset="0"/>
            </a:endParaRPr>
          </a:p>
          <a:p>
            <a:r>
              <a:rPr lang="en-US" u="sng" dirty="0">
                <a:solidFill>
                  <a:schemeClr val="bg1"/>
                </a:solidFill>
                <a:latin typeface="Arial" panose="020B0604020202020204" pitchFamily="34" charset="0"/>
                <a:cs typeface="Arial" panose="020B0604020202020204" pitchFamily="34" charset="0"/>
              </a:rPr>
              <a:t>Tree</a:t>
            </a:r>
          </a:p>
          <a:p>
            <a:pPr marL="0" indent="0">
              <a:buNone/>
            </a:pPr>
            <a:r>
              <a:rPr lang="en-US" dirty="0">
                <a:solidFill>
                  <a:schemeClr val="bg1"/>
                </a:solidFill>
                <a:latin typeface="Arial" panose="020B0604020202020204" pitchFamily="34" charset="0"/>
                <a:cs typeface="Arial" panose="020B0604020202020204" pitchFamily="34" charset="0"/>
              </a:rPr>
              <a:t>   A connected acyclic graph</a:t>
            </a:r>
          </a:p>
          <a:p>
            <a:pPr marL="0" indent="0">
              <a:buNone/>
            </a:pPr>
            <a:endParaRPr lang="en-US" sz="2400"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3375577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1273630"/>
            <a:ext cx="11435442" cy="5061856"/>
          </a:xfrm>
        </p:spPr>
        <p:txBody>
          <a:bodyPr>
            <a:noAutofit/>
          </a:bodyPr>
          <a:lstStyle/>
          <a:p>
            <a:r>
              <a:rPr lang="en-US" u="sng" dirty="0">
                <a:solidFill>
                  <a:schemeClr val="bg1"/>
                </a:solidFill>
                <a:latin typeface="Arial" panose="020B0604020202020204" pitchFamily="34" charset="0"/>
                <a:cs typeface="Arial" panose="020B0604020202020204" pitchFamily="34" charset="0"/>
              </a:rPr>
              <a:t>Degenerate Tree:</a:t>
            </a:r>
          </a:p>
          <a:p>
            <a:pPr marL="0" indent="0">
              <a:buNone/>
            </a:pPr>
            <a:r>
              <a:rPr lang="en-US" dirty="0">
                <a:solidFill>
                  <a:schemeClr val="bg1"/>
                </a:solidFill>
                <a:latin typeface="Arial" panose="020B0604020202020204" pitchFamily="34" charset="0"/>
                <a:cs typeface="Arial" panose="020B0604020202020204" pitchFamily="34" charset="0"/>
              </a:rPr>
              <a:t>   A tree with a single vertex is called a degenerate tree.</a:t>
            </a:r>
          </a:p>
          <a:p>
            <a:pPr marL="0" indent="0">
              <a:buNone/>
            </a:pPr>
            <a:endParaRPr lang="en-US" dirty="0">
              <a:solidFill>
                <a:schemeClr val="bg1"/>
              </a:solidFill>
              <a:latin typeface="Arial" panose="020B0604020202020204" pitchFamily="34" charset="0"/>
              <a:cs typeface="Arial" panose="020B0604020202020204" pitchFamily="34" charset="0"/>
            </a:endParaRPr>
          </a:p>
          <a:p>
            <a:r>
              <a:rPr lang="en-US" u="sng" dirty="0">
                <a:solidFill>
                  <a:schemeClr val="bg1"/>
                </a:solidFill>
                <a:latin typeface="Arial" panose="020B0604020202020204" pitchFamily="34" charset="0"/>
                <a:cs typeface="Arial" panose="020B0604020202020204" pitchFamily="34" charset="0"/>
              </a:rPr>
              <a:t>Leaf:</a:t>
            </a:r>
          </a:p>
          <a:p>
            <a:pPr marL="0" indent="0">
              <a:buNone/>
            </a:pPr>
            <a:r>
              <a:rPr lang="en-US" dirty="0">
                <a:solidFill>
                  <a:schemeClr val="bg1"/>
                </a:solidFill>
                <a:latin typeface="Arial" panose="020B0604020202020204" pitchFamily="34" charset="0"/>
                <a:cs typeface="Arial" panose="020B0604020202020204" pitchFamily="34" charset="0"/>
              </a:rPr>
              <a:t>  In an undirected tree, a leaf (also called a pendant vertex) is a vertex</a:t>
            </a:r>
          </a:p>
          <a:p>
            <a:pPr marL="0" indent="0">
              <a:buNone/>
            </a:pPr>
            <a:r>
              <a:rPr lang="en-US" dirty="0">
                <a:solidFill>
                  <a:schemeClr val="bg1"/>
                </a:solidFill>
                <a:latin typeface="Arial" panose="020B0604020202020204" pitchFamily="34" charset="0"/>
                <a:cs typeface="Arial" panose="020B0604020202020204" pitchFamily="34" charset="0"/>
              </a:rPr>
              <a:t>  of degree 1.</a:t>
            </a:r>
          </a:p>
          <a:p>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pPr marL="0" indent="0">
              <a:buNone/>
            </a:pPr>
            <a:endParaRPr lang="en-US" sz="2400"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42887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1E6ACA4-8BBE-7265-DB76-1598647E6F79}"/>
              </a:ext>
            </a:extLst>
          </p:cNvPr>
          <p:cNvPicPr>
            <a:picLocks noChangeAspect="1"/>
          </p:cNvPicPr>
          <p:nvPr/>
        </p:nvPicPr>
        <p:blipFill>
          <a:blip r:embed="rId3"/>
          <a:stretch>
            <a:fillRect/>
          </a:stretch>
        </p:blipFill>
        <p:spPr>
          <a:xfrm>
            <a:off x="518903" y="1988820"/>
            <a:ext cx="11154194" cy="2697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6819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A4BA3E-C083-ED19-4284-0ECA8F539D2A}"/>
              </a:ext>
            </a:extLst>
          </p:cNvPr>
          <p:cNvPicPr>
            <a:picLocks noChangeAspect="1"/>
          </p:cNvPicPr>
          <p:nvPr/>
        </p:nvPicPr>
        <p:blipFill rotWithShape="1">
          <a:blip r:embed="rId3">
            <a:duotone>
              <a:prstClr val="black"/>
              <a:schemeClr val="accent5">
                <a:tint val="45000"/>
                <a:satMod val="400000"/>
              </a:schemeClr>
            </a:duotone>
          </a:blip>
          <a:srcRect l="2679" r="7321"/>
          <a:stretch/>
        </p:blipFill>
        <p:spPr>
          <a:xfrm>
            <a:off x="609600" y="1663709"/>
            <a:ext cx="10972800" cy="33455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495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CFBFA2-9C15-FC40-7B09-6EE5270B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3D5FD1-5CC1-AA3D-2BA8-54D114A7C512}"/>
              </a:ext>
            </a:extLst>
          </p:cNvPr>
          <p:cNvSpPr>
            <a:spLocks noGrp="1"/>
          </p:cNvSpPr>
          <p:nvPr>
            <p:ph type="title"/>
          </p:nvPr>
        </p:nvSpPr>
        <p:spPr>
          <a:xfrm>
            <a:off x="391887" y="136526"/>
            <a:ext cx="11478984" cy="1137104"/>
          </a:xfrm>
        </p:spPr>
        <p:txBody>
          <a:bodyPr>
            <a:normAutofit/>
          </a:bodyPr>
          <a:lstStyle/>
          <a:p>
            <a:pPr algn="ctr"/>
            <a:r>
              <a:rPr lang="en-US" sz="4000" b="1" u="sng" dirty="0">
                <a:solidFill>
                  <a:schemeClr val="bg1"/>
                </a:solidFill>
                <a:latin typeface="Arial Rounded MT Bold" panose="020F0704030504030204" pitchFamily="34" charset="0"/>
              </a:rPr>
              <a:t>Characterizations of Trees</a:t>
            </a:r>
            <a:endParaRPr lang="en-IN" sz="4000" b="1" u="sng" dirty="0">
              <a:solidFill>
                <a:schemeClr val="bg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133A1AF-E572-1637-BBFD-88EA801C64B2}"/>
              </a:ext>
            </a:extLst>
          </p:cNvPr>
          <p:cNvSpPr>
            <a:spLocks noGrp="1"/>
          </p:cNvSpPr>
          <p:nvPr>
            <p:ph idx="1"/>
          </p:nvPr>
        </p:nvSpPr>
        <p:spPr>
          <a:xfrm>
            <a:off x="391887" y="1273630"/>
            <a:ext cx="11435442" cy="5447844"/>
          </a:xfrm>
        </p:spPr>
        <p:txBody>
          <a:bodyPr>
            <a:noAutofit/>
          </a:bodyPr>
          <a:lstStyle/>
          <a:p>
            <a:pPr marL="0" indent="0">
              <a:lnSpc>
                <a:spcPct val="150000"/>
              </a:lnSpc>
              <a:buNone/>
            </a:pPr>
            <a:r>
              <a:rPr lang="en-US" u="sng" dirty="0">
                <a:solidFill>
                  <a:schemeClr val="bg1"/>
                </a:solidFill>
                <a:latin typeface="Arial" panose="020B0604020202020204" pitchFamily="34" charset="0"/>
                <a:cs typeface="Arial" panose="020B0604020202020204" pitchFamily="34" charset="0"/>
              </a:rPr>
              <a:t>Theorem:</a:t>
            </a:r>
          </a:p>
          <a:p>
            <a:pPr marL="0" indent="0">
              <a:lnSpc>
                <a:spcPct val="150000"/>
              </a:lnSpc>
              <a:buNone/>
            </a:pPr>
            <a:r>
              <a:rPr lang="en-US" dirty="0">
                <a:solidFill>
                  <a:schemeClr val="bg1"/>
                </a:solidFill>
                <a:latin typeface="Arial" panose="020B0604020202020204" pitchFamily="34" charset="0"/>
                <a:cs typeface="Arial" panose="020B0604020202020204" pitchFamily="34" charset="0"/>
              </a:rPr>
              <a:t>If T is a graph with n vertices, the following are equivalent:</a:t>
            </a:r>
          </a:p>
          <a:p>
            <a:pPr marL="514350" indent="-514350">
              <a:lnSpc>
                <a:spcPct val="100000"/>
              </a:lnSpc>
              <a:buFont typeface="+mj-lt"/>
              <a:buAutoNum type="alphaLcParenR"/>
            </a:pPr>
            <a:r>
              <a:rPr lang="en-US" dirty="0">
                <a:solidFill>
                  <a:schemeClr val="bg1"/>
                </a:solidFill>
                <a:latin typeface="Arial" panose="020B0604020202020204" pitchFamily="34" charset="0"/>
                <a:cs typeface="Arial" panose="020B0604020202020204" pitchFamily="34" charset="0"/>
              </a:rPr>
              <a:t>    T is a tree</a:t>
            </a:r>
          </a:p>
          <a:p>
            <a:pPr marL="514350" indent="-514350">
              <a:lnSpc>
                <a:spcPct val="100000"/>
              </a:lnSpc>
              <a:buFont typeface="+mj-lt"/>
              <a:buAutoNum type="alphaLcParenR"/>
            </a:pPr>
            <a:r>
              <a:rPr lang="en-US" dirty="0">
                <a:solidFill>
                  <a:schemeClr val="bg1"/>
                </a:solidFill>
                <a:latin typeface="Arial" panose="020B0604020202020204" pitchFamily="34" charset="0"/>
                <a:cs typeface="Arial" panose="020B0604020202020204" pitchFamily="34" charset="0"/>
              </a:rPr>
              <a:t>    T contains no cycle  and n-1 edges</a:t>
            </a:r>
          </a:p>
          <a:p>
            <a:pPr marL="514350" indent="-514350">
              <a:lnSpc>
                <a:spcPct val="100000"/>
              </a:lnSpc>
              <a:buFont typeface="+mj-lt"/>
              <a:buAutoNum type="alphaLcParenR"/>
            </a:pPr>
            <a:r>
              <a:rPr lang="en-US" dirty="0">
                <a:solidFill>
                  <a:schemeClr val="bg1"/>
                </a:solidFill>
                <a:latin typeface="Arial" panose="020B0604020202020204" pitchFamily="34" charset="0"/>
                <a:cs typeface="Arial" panose="020B0604020202020204" pitchFamily="34" charset="0"/>
              </a:rPr>
              <a:t>    T is connected and has n-1 edges</a:t>
            </a:r>
          </a:p>
          <a:p>
            <a:pPr marL="514350" indent="-514350">
              <a:lnSpc>
                <a:spcPct val="100000"/>
              </a:lnSpc>
              <a:buFont typeface="+mj-lt"/>
              <a:buAutoNum type="alphaLcParenR"/>
            </a:pPr>
            <a:r>
              <a:rPr lang="en-US" dirty="0">
                <a:solidFill>
                  <a:schemeClr val="bg1"/>
                </a:solidFill>
                <a:latin typeface="Arial" panose="020B0604020202020204" pitchFamily="34" charset="0"/>
                <a:cs typeface="Arial" panose="020B0604020202020204" pitchFamily="34" charset="0"/>
              </a:rPr>
              <a:t>    T is connected and every edge is a cut-edge</a:t>
            </a:r>
          </a:p>
          <a:p>
            <a:pPr marL="514350" indent="-514350">
              <a:lnSpc>
                <a:spcPct val="100000"/>
              </a:lnSpc>
              <a:buFont typeface="+mj-lt"/>
              <a:buAutoNum type="alphaLcParenR"/>
            </a:pPr>
            <a:r>
              <a:rPr lang="en-US" dirty="0">
                <a:solidFill>
                  <a:schemeClr val="bg1"/>
                </a:solidFill>
                <a:latin typeface="Arial" panose="020B0604020202020204" pitchFamily="34" charset="0"/>
                <a:cs typeface="Arial" panose="020B0604020202020204" pitchFamily="34" charset="0"/>
              </a:rPr>
              <a:t>    Any two vertices of T are connected by exactly one path</a:t>
            </a:r>
          </a:p>
          <a:p>
            <a:pPr marL="514350" indent="-514350">
              <a:lnSpc>
                <a:spcPct val="100000"/>
              </a:lnSpc>
              <a:buFont typeface="+mj-lt"/>
              <a:buAutoNum type="alphaLcParenR"/>
            </a:pPr>
            <a:r>
              <a:rPr lang="en-US" dirty="0">
                <a:solidFill>
                  <a:schemeClr val="bg1"/>
                </a:solidFill>
                <a:latin typeface="Arial" panose="020B0604020202020204" pitchFamily="34" charset="0"/>
                <a:cs typeface="Arial" panose="020B0604020202020204" pitchFamily="34" charset="0"/>
              </a:rPr>
              <a:t>    T contains no cycle and for any new edge ‘e’ , T+ e has exactly </a:t>
            </a:r>
          </a:p>
          <a:p>
            <a:pPr marL="0" indent="0">
              <a:lnSpc>
                <a:spcPct val="100000"/>
              </a:lnSpc>
              <a:buNone/>
            </a:pPr>
            <a:r>
              <a:rPr lang="en-US" dirty="0">
                <a:solidFill>
                  <a:schemeClr val="bg1"/>
                </a:solidFill>
                <a:latin typeface="Arial" panose="020B0604020202020204" pitchFamily="34" charset="0"/>
                <a:cs typeface="Arial" panose="020B0604020202020204" pitchFamily="34" charset="0"/>
              </a:rPr>
              <a:t>         one cycle</a:t>
            </a:r>
          </a:p>
          <a:p>
            <a:pPr marL="514350" indent="-514350">
              <a:lnSpc>
                <a:spcPct val="150000"/>
              </a:lnSpc>
              <a:buFont typeface="+mj-lt"/>
              <a:buAutoNum type="alphaLcParenR"/>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lnSpc>
                <a:spcPct val="150000"/>
              </a:lnSpc>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IN" dirty="0">
              <a:solidFill>
                <a:schemeClr val="bg1"/>
              </a:solidFill>
            </a:endParaRPr>
          </a:p>
        </p:txBody>
      </p:sp>
    </p:spTree>
    <p:extLst>
      <p:ext uri="{BB962C8B-B14F-4D97-AF65-F5344CB8AC3E}">
        <p14:creationId xmlns:p14="http://schemas.microsoft.com/office/powerpoint/2010/main" val="2557754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828</Words>
  <Application>Microsoft Office PowerPoint</Application>
  <PresentationFormat>Widescreen</PresentationFormat>
  <Paragraphs>113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Rounded MT Bold</vt:lpstr>
      <vt:lpstr>Calibri</vt:lpstr>
      <vt:lpstr>Calibri Light</vt:lpstr>
      <vt:lpstr>Office Theme</vt:lpstr>
      <vt:lpstr>Unit II : Trees </vt:lpstr>
      <vt:lpstr>PowerPoint Presentation</vt:lpstr>
      <vt:lpstr>Let’s create a Graph</vt:lpstr>
      <vt:lpstr>PowerPoint Presentation</vt:lpstr>
      <vt:lpstr>Trees and Forests</vt:lpstr>
      <vt:lpstr>PowerPoint Presentation</vt:lpstr>
      <vt:lpstr>PowerPoint Presentation</vt:lpstr>
      <vt:lpstr>PowerPoint Presentation</vt:lpstr>
      <vt:lpstr>Characterizations of Trees</vt:lpstr>
      <vt:lpstr>PowerPoint Presentation</vt:lpstr>
      <vt:lpstr>Spanning Tree</vt:lpstr>
      <vt:lpstr>PowerPoint Presentation</vt:lpstr>
      <vt:lpstr>Minimum Spanning Tree</vt:lpstr>
      <vt:lpstr>Kruskal’s Algorithm</vt:lpstr>
      <vt:lpstr>PowerPoint Presentation</vt:lpstr>
      <vt:lpstr>PowerPoint Presentation</vt:lpstr>
      <vt:lpstr>PowerPoint Presentation</vt:lpstr>
      <vt:lpstr>PowerPoint Presentation</vt:lpstr>
      <vt:lpstr>PowerPoint Presentation</vt:lpstr>
      <vt:lpstr>PowerPoint Presentation</vt:lpstr>
      <vt:lpstr>Properties of Minimum Spanning Tree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II : Trees </dc:title>
  <dc:creator>DIPTI JAIN</dc:creator>
  <cp:lastModifiedBy>DIPTI JAIN</cp:lastModifiedBy>
  <cp:revision>31</cp:revision>
  <dcterms:created xsi:type="dcterms:W3CDTF">2022-09-16T12:25:11Z</dcterms:created>
  <dcterms:modified xsi:type="dcterms:W3CDTF">2022-09-16T18:39:04Z</dcterms:modified>
</cp:coreProperties>
</file>